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437" r:id="rId2"/>
    <p:sldId id="486" r:id="rId3"/>
    <p:sldId id="487" r:id="rId4"/>
    <p:sldId id="501" r:id="rId5"/>
    <p:sldId id="502" r:id="rId6"/>
    <p:sldId id="504" r:id="rId7"/>
    <p:sldId id="510" r:id="rId8"/>
    <p:sldId id="512" r:id="rId9"/>
    <p:sldId id="513" r:id="rId10"/>
    <p:sldId id="530" r:id="rId11"/>
    <p:sldId id="528" r:id="rId12"/>
    <p:sldId id="481" r:id="rId13"/>
    <p:sldId id="482" r:id="rId14"/>
    <p:sldId id="462" r:id="rId15"/>
    <p:sldId id="484" r:id="rId16"/>
    <p:sldId id="485" r:id="rId17"/>
    <p:sldId id="505" r:id="rId18"/>
    <p:sldId id="537" r:id="rId19"/>
    <p:sldId id="536" r:id="rId20"/>
    <p:sldId id="508" r:id="rId21"/>
    <p:sldId id="538" r:id="rId22"/>
    <p:sldId id="520" r:id="rId23"/>
    <p:sldId id="524" r:id="rId24"/>
    <p:sldId id="531" r:id="rId25"/>
    <p:sldId id="521" r:id="rId26"/>
    <p:sldId id="525" r:id="rId27"/>
    <p:sldId id="532" r:id="rId28"/>
    <p:sldId id="522" r:id="rId29"/>
    <p:sldId id="526" r:id="rId30"/>
    <p:sldId id="533" r:id="rId31"/>
    <p:sldId id="535" r:id="rId32"/>
    <p:sldId id="523" r:id="rId33"/>
    <p:sldId id="527" r:id="rId34"/>
    <p:sldId id="534" r:id="rId35"/>
    <p:sldId id="473" r:id="rId36"/>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son Keith" initials="JK" lastIdx="3" clrIdx="0">
    <p:extLst>
      <p:ext uri="{19B8F6BF-5375-455C-9EA6-DF929625EA0E}">
        <p15:presenceInfo xmlns:p15="http://schemas.microsoft.com/office/powerpoint/2012/main" userId="S-1-5-21-406616777-2001817302-1446904402-75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00808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59D545-2E5C-A5CB-A59A-04B194F578CE}" v="64" dt="2023-02-06T20:58:04.993"/>
    <p1510:client id="{BCB4B22E-A460-E73F-7F7E-E8650E14302F}" v="4" dt="2023-02-06T14:40:05.0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98" autoAdjust="0"/>
    <p:restoredTop sz="94992" autoAdjust="0"/>
  </p:normalViewPr>
  <p:slideViewPr>
    <p:cSldViewPr snapToGrid="0">
      <p:cViewPr varScale="1">
        <p:scale>
          <a:sx n="61" d="100"/>
          <a:sy n="61" d="100"/>
        </p:scale>
        <p:origin x="928" y="60"/>
      </p:cViewPr>
      <p:guideLst>
        <p:guide orient="horz" pos="2160"/>
        <p:guide pos="3840"/>
      </p:guideLst>
    </p:cSldViewPr>
  </p:slideViewPr>
  <p:outlineViewPr>
    <p:cViewPr>
      <p:scale>
        <a:sx n="33" d="100"/>
        <a:sy n="33" d="100"/>
      </p:scale>
      <p:origin x="0" y="22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76941E42-2208-4AAF-A250-97D916DB2CF7}" type="datetimeFigureOut">
              <a:rPr lang="en-US" smtClean="0"/>
              <a:t>2/16/2023</a:t>
            </a:fld>
            <a:endParaRPr lang="en-US" dirty="0"/>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C29DC654-B040-4656-B7CE-E2DA5770CC32}" type="slidenum">
              <a:rPr lang="en-US" smtClean="0"/>
              <a:t>‹#›</a:t>
            </a:fld>
            <a:endParaRPr lang="en-US" dirty="0"/>
          </a:p>
        </p:txBody>
      </p:sp>
    </p:spTree>
    <p:extLst>
      <p:ext uri="{BB962C8B-B14F-4D97-AF65-F5344CB8AC3E}">
        <p14:creationId xmlns:p14="http://schemas.microsoft.com/office/powerpoint/2010/main" val="3863418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DC654-B040-4656-B7CE-E2DA5770CC32}" type="slidenum">
              <a:rPr lang="en-US" smtClean="0"/>
              <a:t>1</a:t>
            </a:fld>
            <a:endParaRPr lang="en-US" dirty="0"/>
          </a:p>
        </p:txBody>
      </p:sp>
    </p:spTree>
    <p:extLst>
      <p:ext uri="{BB962C8B-B14F-4D97-AF65-F5344CB8AC3E}">
        <p14:creationId xmlns:p14="http://schemas.microsoft.com/office/powerpoint/2010/main" val="3508536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DC654-B040-4656-B7CE-E2DA5770CC32}" type="slidenum">
              <a:rPr lang="en-US" smtClean="0"/>
              <a:t>11</a:t>
            </a:fld>
            <a:endParaRPr lang="en-US" dirty="0"/>
          </a:p>
        </p:txBody>
      </p:sp>
    </p:spTree>
    <p:extLst>
      <p:ext uri="{BB962C8B-B14F-4D97-AF65-F5344CB8AC3E}">
        <p14:creationId xmlns:p14="http://schemas.microsoft.com/office/powerpoint/2010/main" val="628604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DC654-B040-4656-B7CE-E2DA5770CC32}" type="slidenum">
              <a:rPr lang="en-US" smtClean="0"/>
              <a:t>12</a:t>
            </a:fld>
            <a:endParaRPr lang="en-US" dirty="0"/>
          </a:p>
        </p:txBody>
      </p:sp>
    </p:spTree>
    <p:extLst>
      <p:ext uri="{BB962C8B-B14F-4D97-AF65-F5344CB8AC3E}">
        <p14:creationId xmlns:p14="http://schemas.microsoft.com/office/powerpoint/2010/main" val="1657851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DC654-B040-4656-B7CE-E2DA5770CC32}" type="slidenum">
              <a:rPr lang="en-US" smtClean="0"/>
              <a:t>13</a:t>
            </a:fld>
            <a:endParaRPr lang="en-US" dirty="0"/>
          </a:p>
        </p:txBody>
      </p:sp>
    </p:spTree>
    <p:extLst>
      <p:ext uri="{BB962C8B-B14F-4D97-AF65-F5344CB8AC3E}">
        <p14:creationId xmlns:p14="http://schemas.microsoft.com/office/powerpoint/2010/main" val="608284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DC654-B040-4656-B7CE-E2DA5770CC32}" type="slidenum">
              <a:rPr lang="en-US" smtClean="0"/>
              <a:t>14</a:t>
            </a:fld>
            <a:endParaRPr lang="en-US" dirty="0"/>
          </a:p>
        </p:txBody>
      </p:sp>
    </p:spTree>
    <p:extLst>
      <p:ext uri="{BB962C8B-B14F-4D97-AF65-F5344CB8AC3E}">
        <p14:creationId xmlns:p14="http://schemas.microsoft.com/office/powerpoint/2010/main" val="1612277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DC654-B040-4656-B7CE-E2DA5770CC32}" type="slidenum">
              <a:rPr lang="en-US" smtClean="0"/>
              <a:t>15</a:t>
            </a:fld>
            <a:endParaRPr lang="en-US" dirty="0"/>
          </a:p>
        </p:txBody>
      </p:sp>
    </p:spTree>
    <p:extLst>
      <p:ext uri="{BB962C8B-B14F-4D97-AF65-F5344CB8AC3E}">
        <p14:creationId xmlns:p14="http://schemas.microsoft.com/office/powerpoint/2010/main" val="3875250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DC654-B040-4656-B7CE-E2DA5770CC32}" type="slidenum">
              <a:rPr lang="en-US" smtClean="0"/>
              <a:t>16</a:t>
            </a:fld>
            <a:endParaRPr lang="en-US" dirty="0"/>
          </a:p>
        </p:txBody>
      </p:sp>
    </p:spTree>
    <p:extLst>
      <p:ext uri="{BB962C8B-B14F-4D97-AF65-F5344CB8AC3E}">
        <p14:creationId xmlns:p14="http://schemas.microsoft.com/office/powerpoint/2010/main" val="2288359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DC654-B040-4656-B7CE-E2DA5770CC32}" type="slidenum">
              <a:rPr lang="en-US" smtClean="0"/>
              <a:t>17</a:t>
            </a:fld>
            <a:endParaRPr lang="en-US" dirty="0"/>
          </a:p>
        </p:txBody>
      </p:sp>
    </p:spTree>
    <p:extLst>
      <p:ext uri="{BB962C8B-B14F-4D97-AF65-F5344CB8AC3E}">
        <p14:creationId xmlns:p14="http://schemas.microsoft.com/office/powerpoint/2010/main" val="1889907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DC654-B040-4656-B7CE-E2DA5770CC32}" type="slidenum">
              <a:rPr lang="en-US" smtClean="0"/>
              <a:t>20</a:t>
            </a:fld>
            <a:endParaRPr lang="en-US" dirty="0"/>
          </a:p>
        </p:txBody>
      </p:sp>
    </p:spTree>
    <p:extLst>
      <p:ext uri="{BB962C8B-B14F-4D97-AF65-F5344CB8AC3E}">
        <p14:creationId xmlns:p14="http://schemas.microsoft.com/office/powerpoint/2010/main" val="10336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DC654-B040-4656-B7CE-E2DA5770CC32}" type="slidenum">
              <a:rPr lang="en-US" smtClean="0"/>
              <a:t>22</a:t>
            </a:fld>
            <a:endParaRPr lang="en-US" dirty="0"/>
          </a:p>
        </p:txBody>
      </p:sp>
    </p:spTree>
    <p:extLst>
      <p:ext uri="{BB962C8B-B14F-4D97-AF65-F5344CB8AC3E}">
        <p14:creationId xmlns:p14="http://schemas.microsoft.com/office/powerpoint/2010/main" val="584888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DC654-B040-4656-B7CE-E2DA5770CC32}" type="slidenum">
              <a:rPr lang="en-US" smtClean="0"/>
              <a:t>23</a:t>
            </a:fld>
            <a:endParaRPr lang="en-US" dirty="0"/>
          </a:p>
        </p:txBody>
      </p:sp>
    </p:spTree>
    <p:extLst>
      <p:ext uri="{BB962C8B-B14F-4D97-AF65-F5344CB8AC3E}">
        <p14:creationId xmlns:p14="http://schemas.microsoft.com/office/powerpoint/2010/main" val="3862594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DC654-B040-4656-B7CE-E2DA5770CC32}" type="slidenum">
              <a:rPr lang="en-US" smtClean="0"/>
              <a:t>2</a:t>
            </a:fld>
            <a:endParaRPr lang="en-US" dirty="0"/>
          </a:p>
        </p:txBody>
      </p:sp>
    </p:spTree>
    <p:extLst>
      <p:ext uri="{BB962C8B-B14F-4D97-AF65-F5344CB8AC3E}">
        <p14:creationId xmlns:p14="http://schemas.microsoft.com/office/powerpoint/2010/main" val="2177287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DC654-B040-4656-B7CE-E2DA5770CC32}" type="slidenum">
              <a:rPr lang="en-US" smtClean="0"/>
              <a:t>25</a:t>
            </a:fld>
            <a:endParaRPr lang="en-US" dirty="0"/>
          </a:p>
        </p:txBody>
      </p:sp>
    </p:spTree>
    <p:extLst>
      <p:ext uri="{BB962C8B-B14F-4D97-AF65-F5344CB8AC3E}">
        <p14:creationId xmlns:p14="http://schemas.microsoft.com/office/powerpoint/2010/main" val="182858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DC654-B040-4656-B7CE-E2DA5770CC32}" type="slidenum">
              <a:rPr lang="en-US" smtClean="0"/>
              <a:t>26</a:t>
            </a:fld>
            <a:endParaRPr lang="en-US" dirty="0"/>
          </a:p>
        </p:txBody>
      </p:sp>
    </p:spTree>
    <p:extLst>
      <p:ext uri="{BB962C8B-B14F-4D97-AF65-F5344CB8AC3E}">
        <p14:creationId xmlns:p14="http://schemas.microsoft.com/office/powerpoint/2010/main" val="1384530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DC654-B040-4656-B7CE-E2DA5770CC32}" type="slidenum">
              <a:rPr lang="en-US" smtClean="0"/>
              <a:t>28</a:t>
            </a:fld>
            <a:endParaRPr lang="en-US" dirty="0"/>
          </a:p>
        </p:txBody>
      </p:sp>
    </p:spTree>
    <p:extLst>
      <p:ext uri="{BB962C8B-B14F-4D97-AF65-F5344CB8AC3E}">
        <p14:creationId xmlns:p14="http://schemas.microsoft.com/office/powerpoint/2010/main" val="4022846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DC654-B040-4656-B7CE-E2DA5770CC32}" type="slidenum">
              <a:rPr lang="en-US" smtClean="0"/>
              <a:t>29</a:t>
            </a:fld>
            <a:endParaRPr lang="en-US" dirty="0"/>
          </a:p>
        </p:txBody>
      </p:sp>
    </p:spTree>
    <p:extLst>
      <p:ext uri="{BB962C8B-B14F-4D97-AF65-F5344CB8AC3E}">
        <p14:creationId xmlns:p14="http://schemas.microsoft.com/office/powerpoint/2010/main" val="2975135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DC654-B040-4656-B7CE-E2DA5770CC32}" type="slidenum">
              <a:rPr lang="en-US" smtClean="0"/>
              <a:t>32</a:t>
            </a:fld>
            <a:endParaRPr lang="en-US" dirty="0"/>
          </a:p>
        </p:txBody>
      </p:sp>
    </p:spTree>
    <p:extLst>
      <p:ext uri="{BB962C8B-B14F-4D97-AF65-F5344CB8AC3E}">
        <p14:creationId xmlns:p14="http://schemas.microsoft.com/office/powerpoint/2010/main" val="3396783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DC654-B040-4656-B7CE-E2DA5770CC32}" type="slidenum">
              <a:rPr lang="en-US" smtClean="0"/>
              <a:t>33</a:t>
            </a:fld>
            <a:endParaRPr lang="en-US" dirty="0"/>
          </a:p>
        </p:txBody>
      </p:sp>
    </p:spTree>
    <p:extLst>
      <p:ext uri="{BB962C8B-B14F-4D97-AF65-F5344CB8AC3E}">
        <p14:creationId xmlns:p14="http://schemas.microsoft.com/office/powerpoint/2010/main" val="2761823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DC654-B040-4656-B7CE-E2DA5770CC32}" type="slidenum">
              <a:rPr lang="en-US" smtClean="0"/>
              <a:t>34</a:t>
            </a:fld>
            <a:endParaRPr lang="en-US" dirty="0"/>
          </a:p>
        </p:txBody>
      </p:sp>
    </p:spTree>
    <p:extLst>
      <p:ext uri="{BB962C8B-B14F-4D97-AF65-F5344CB8AC3E}">
        <p14:creationId xmlns:p14="http://schemas.microsoft.com/office/powerpoint/2010/main" val="3965381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DC654-B040-4656-B7CE-E2DA5770CC32}" type="slidenum">
              <a:rPr lang="en-US" smtClean="0"/>
              <a:t>35</a:t>
            </a:fld>
            <a:endParaRPr lang="en-US" dirty="0"/>
          </a:p>
        </p:txBody>
      </p:sp>
    </p:spTree>
    <p:extLst>
      <p:ext uri="{BB962C8B-B14F-4D97-AF65-F5344CB8AC3E}">
        <p14:creationId xmlns:p14="http://schemas.microsoft.com/office/powerpoint/2010/main" val="2406990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DC654-B040-4656-B7CE-E2DA5770CC32}" type="slidenum">
              <a:rPr lang="en-US" smtClean="0"/>
              <a:t>3</a:t>
            </a:fld>
            <a:endParaRPr lang="en-US" dirty="0"/>
          </a:p>
        </p:txBody>
      </p:sp>
    </p:spTree>
    <p:extLst>
      <p:ext uri="{BB962C8B-B14F-4D97-AF65-F5344CB8AC3E}">
        <p14:creationId xmlns:p14="http://schemas.microsoft.com/office/powerpoint/2010/main" val="3458460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DC654-B040-4656-B7CE-E2DA5770CC32}" type="slidenum">
              <a:rPr lang="en-US" smtClean="0"/>
              <a:t>4</a:t>
            </a:fld>
            <a:endParaRPr lang="en-US" dirty="0"/>
          </a:p>
        </p:txBody>
      </p:sp>
    </p:spTree>
    <p:extLst>
      <p:ext uri="{BB962C8B-B14F-4D97-AF65-F5344CB8AC3E}">
        <p14:creationId xmlns:p14="http://schemas.microsoft.com/office/powerpoint/2010/main" val="288188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DC654-B040-4656-B7CE-E2DA5770CC32}" type="slidenum">
              <a:rPr lang="en-US" smtClean="0"/>
              <a:t>5</a:t>
            </a:fld>
            <a:endParaRPr lang="en-US" dirty="0"/>
          </a:p>
        </p:txBody>
      </p:sp>
    </p:spTree>
    <p:extLst>
      <p:ext uri="{BB962C8B-B14F-4D97-AF65-F5344CB8AC3E}">
        <p14:creationId xmlns:p14="http://schemas.microsoft.com/office/powerpoint/2010/main" val="3403937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DC654-B040-4656-B7CE-E2DA5770CC32}" type="slidenum">
              <a:rPr lang="en-US" smtClean="0"/>
              <a:t>6</a:t>
            </a:fld>
            <a:endParaRPr lang="en-US" dirty="0"/>
          </a:p>
        </p:txBody>
      </p:sp>
    </p:spTree>
    <p:extLst>
      <p:ext uri="{BB962C8B-B14F-4D97-AF65-F5344CB8AC3E}">
        <p14:creationId xmlns:p14="http://schemas.microsoft.com/office/powerpoint/2010/main" val="3233301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DC654-B040-4656-B7CE-E2DA5770CC32}" type="slidenum">
              <a:rPr lang="en-US" smtClean="0"/>
              <a:t>7</a:t>
            </a:fld>
            <a:endParaRPr lang="en-US" dirty="0"/>
          </a:p>
        </p:txBody>
      </p:sp>
    </p:spTree>
    <p:extLst>
      <p:ext uri="{BB962C8B-B14F-4D97-AF65-F5344CB8AC3E}">
        <p14:creationId xmlns:p14="http://schemas.microsoft.com/office/powerpoint/2010/main" val="2956241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DC654-B040-4656-B7CE-E2DA5770CC32}" type="slidenum">
              <a:rPr lang="en-US" smtClean="0"/>
              <a:t>8</a:t>
            </a:fld>
            <a:endParaRPr lang="en-US" dirty="0"/>
          </a:p>
        </p:txBody>
      </p:sp>
    </p:spTree>
    <p:extLst>
      <p:ext uri="{BB962C8B-B14F-4D97-AF65-F5344CB8AC3E}">
        <p14:creationId xmlns:p14="http://schemas.microsoft.com/office/powerpoint/2010/main" val="214954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DC654-B040-4656-B7CE-E2DA5770CC32}" type="slidenum">
              <a:rPr lang="en-US" smtClean="0"/>
              <a:t>9</a:t>
            </a:fld>
            <a:endParaRPr lang="en-US" dirty="0"/>
          </a:p>
        </p:txBody>
      </p:sp>
    </p:spTree>
    <p:extLst>
      <p:ext uri="{BB962C8B-B14F-4D97-AF65-F5344CB8AC3E}">
        <p14:creationId xmlns:p14="http://schemas.microsoft.com/office/powerpoint/2010/main" val="979336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42376" y="569332"/>
            <a:ext cx="7540024" cy="2040759"/>
          </a:xfrm>
        </p:spPr>
        <p:txBody>
          <a:bodyPr/>
          <a:lstStyle/>
          <a:p>
            <a:r>
              <a:rPr lang="en-US" dirty="0"/>
              <a:t>Click to edit Master </a:t>
            </a:r>
            <a:br>
              <a:rPr lang="en-US" dirty="0"/>
            </a:br>
            <a:r>
              <a:rPr lang="en-US" dirty="0"/>
              <a:t>title style</a:t>
            </a:r>
          </a:p>
        </p:txBody>
      </p:sp>
      <p:sp>
        <p:nvSpPr>
          <p:cNvPr id="3" name="Subtitle 2"/>
          <p:cNvSpPr>
            <a:spLocks noGrp="1"/>
          </p:cNvSpPr>
          <p:nvPr>
            <p:ph type="subTitle" idx="1"/>
          </p:nvPr>
        </p:nvSpPr>
        <p:spPr>
          <a:xfrm>
            <a:off x="4042390" y="2890367"/>
            <a:ext cx="7540023" cy="2748455"/>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8" name="Picture Placeholder 2"/>
          <p:cNvSpPr>
            <a:spLocks noGrp="1"/>
          </p:cNvSpPr>
          <p:nvPr>
            <p:ph type="pic" idx="14"/>
          </p:nvPr>
        </p:nvSpPr>
        <p:spPr>
          <a:xfrm>
            <a:off x="0" y="21"/>
            <a:ext cx="3678621" cy="5940101"/>
          </a:xfrm>
          <a:solidFill>
            <a:srgbClr val="545651"/>
          </a:solidFill>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Drag picture to placeholder or click icon to add</a:t>
            </a:r>
          </a:p>
        </p:txBody>
      </p:sp>
    </p:spTree>
    <p:extLst>
      <p:ext uri="{BB962C8B-B14F-4D97-AF65-F5344CB8AC3E}">
        <p14:creationId xmlns:p14="http://schemas.microsoft.com/office/powerpoint/2010/main" val="3044889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descr="bg.jpg"/>
          <p:cNvPicPr>
            <a:picLocks noChangeAspect="1"/>
          </p:cNvPicPr>
          <p:nvPr userDrawn="1"/>
        </p:nvPicPr>
        <p:blipFill>
          <a:blip r:embed="rId2">
            <a:alphaModFix amt="60000"/>
            <a:extLst>
              <a:ext uri="{28A0092B-C50C-407E-A947-70E740481C1C}">
                <a14:useLocalDpi xmlns:a14="http://schemas.microsoft.com/office/drawing/2010/main"/>
              </a:ext>
            </a:extLst>
          </a:blip>
          <a:stretch>
            <a:fillRect/>
          </a:stretch>
        </p:blipFill>
        <p:spPr>
          <a:xfrm>
            <a:off x="0" y="-9854"/>
            <a:ext cx="12192000" cy="6877707"/>
          </a:xfrm>
          <a:prstGeom prst="rect">
            <a:avLst/>
          </a:prstGeom>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551140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095910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198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5557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6" name="Picture Placeholder 2"/>
          <p:cNvSpPr>
            <a:spLocks noGrp="1"/>
          </p:cNvSpPr>
          <p:nvPr>
            <p:ph type="pic" idx="13"/>
          </p:nvPr>
        </p:nvSpPr>
        <p:spPr>
          <a:xfrm>
            <a:off x="534796" y="430146"/>
            <a:ext cx="11196305" cy="5182226"/>
          </a:xfrm>
          <a:solidFill>
            <a:srgbClr val="545651"/>
          </a:solidFill>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Drag picture to placeholder or click icon to add</a:t>
            </a:r>
          </a:p>
        </p:txBody>
      </p:sp>
    </p:spTree>
    <p:extLst>
      <p:ext uri="{BB962C8B-B14F-4D97-AF65-F5344CB8AC3E}">
        <p14:creationId xmlns:p14="http://schemas.microsoft.com/office/powerpoint/2010/main" val="2111697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1117" y="274639"/>
            <a:ext cx="10831283" cy="1143000"/>
          </a:xfrm>
        </p:spPr>
        <p:txBody>
          <a:bodyPr/>
          <a:lstStyle/>
          <a:p>
            <a:r>
              <a:rPr lang="en-US"/>
              <a:t>Click to edit Master title style</a:t>
            </a:r>
          </a:p>
        </p:txBody>
      </p:sp>
      <p:sp>
        <p:nvSpPr>
          <p:cNvPr id="3" name="Content Placeholder 2"/>
          <p:cNvSpPr>
            <a:spLocks noGrp="1"/>
          </p:cNvSpPr>
          <p:nvPr>
            <p:ph idx="1"/>
          </p:nvPr>
        </p:nvSpPr>
        <p:spPr>
          <a:xfrm>
            <a:off x="751117" y="1600201"/>
            <a:ext cx="10831283" cy="39507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2"/>
          <p:cNvSpPr>
            <a:spLocks noGrp="1"/>
          </p:cNvSpPr>
          <p:nvPr>
            <p:ph type="pic" idx="13"/>
          </p:nvPr>
        </p:nvSpPr>
        <p:spPr>
          <a:xfrm>
            <a:off x="8312516" y="1600222"/>
            <a:ext cx="3269885" cy="2988015"/>
          </a:xfrm>
          <a:solidFill>
            <a:srgbClr val="545651"/>
          </a:solidFill>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Drag picture to placeholder or click icon to add</a:t>
            </a:r>
          </a:p>
        </p:txBody>
      </p:sp>
    </p:spTree>
    <p:extLst>
      <p:ext uri="{BB962C8B-B14F-4D97-AF65-F5344CB8AC3E}">
        <p14:creationId xmlns:p14="http://schemas.microsoft.com/office/powerpoint/2010/main" val="867352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2544" y="4501931"/>
            <a:ext cx="10233751" cy="1267044"/>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1092536" y="3011380"/>
            <a:ext cx="10233752" cy="139552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
        <p:nvSpPr>
          <p:cNvPr id="8" name="Picture Placeholder 2"/>
          <p:cNvSpPr>
            <a:spLocks noGrp="1"/>
          </p:cNvSpPr>
          <p:nvPr>
            <p:ph type="pic" idx="13"/>
          </p:nvPr>
        </p:nvSpPr>
        <p:spPr>
          <a:xfrm>
            <a:off x="1092544" y="378958"/>
            <a:ext cx="10233751" cy="2417007"/>
          </a:xfrm>
          <a:solidFill>
            <a:srgbClr val="545651"/>
          </a:solidFill>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Drag picture to placeholder or click icon to add</a:t>
            </a:r>
          </a:p>
        </p:txBody>
      </p:sp>
    </p:spTree>
    <p:extLst>
      <p:ext uri="{BB962C8B-B14F-4D97-AF65-F5344CB8AC3E}">
        <p14:creationId xmlns:p14="http://schemas.microsoft.com/office/powerpoint/2010/main" val="239646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2612" y="274639"/>
            <a:ext cx="11049789" cy="1143000"/>
          </a:xfrm>
        </p:spPr>
        <p:txBody>
          <a:bodyPr/>
          <a:lstStyle/>
          <a:p>
            <a:r>
              <a:rPr lang="en-US" dirty="0"/>
              <a:t>Click to edit Master title style</a:t>
            </a:r>
          </a:p>
        </p:txBody>
      </p:sp>
      <p:sp>
        <p:nvSpPr>
          <p:cNvPr id="3" name="Content Placeholder 2"/>
          <p:cNvSpPr>
            <a:spLocks noGrp="1"/>
          </p:cNvSpPr>
          <p:nvPr>
            <p:ph sz="half" idx="1"/>
          </p:nvPr>
        </p:nvSpPr>
        <p:spPr>
          <a:xfrm>
            <a:off x="532625" y="1600204"/>
            <a:ext cx="5462671" cy="4083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09400" y="1600204"/>
            <a:ext cx="5273017" cy="4083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834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78621" y="274658"/>
            <a:ext cx="7903779" cy="741363"/>
          </a:xfrm>
        </p:spPr>
        <p:txBody>
          <a:bodyPr>
            <a:noAutofit/>
          </a:bodyPr>
          <a:lstStyle>
            <a:lvl1pPr>
              <a:defRPr sz="3800"/>
            </a:lvl1pPr>
          </a:lstStyle>
          <a:p>
            <a:r>
              <a:rPr lang="en-US"/>
              <a:t>Click to edit Master title style</a:t>
            </a:r>
            <a:endParaRPr lang="en-US" dirty="0"/>
          </a:p>
        </p:txBody>
      </p:sp>
      <p:sp>
        <p:nvSpPr>
          <p:cNvPr id="3" name="Text Placeholder 2"/>
          <p:cNvSpPr>
            <a:spLocks noGrp="1"/>
          </p:cNvSpPr>
          <p:nvPr>
            <p:ph type="body" idx="1"/>
          </p:nvPr>
        </p:nvSpPr>
        <p:spPr>
          <a:xfrm>
            <a:off x="3678621" y="1215253"/>
            <a:ext cx="3993931"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678621" y="1854994"/>
            <a:ext cx="3993931" cy="38597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906116" y="1215253"/>
            <a:ext cx="367628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906116" y="1854994"/>
            <a:ext cx="3676285" cy="38597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p:cNvSpPr>
            <a:spLocks noGrp="1"/>
          </p:cNvSpPr>
          <p:nvPr>
            <p:ph type="pic" idx="13"/>
          </p:nvPr>
        </p:nvSpPr>
        <p:spPr>
          <a:xfrm>
            <a:off x="207024" y="274658"/>
            <a:ext cx="3269885" cy="2623723"/>
          </a:xfrm>
          <a:solidFill>
            <a:srgbClr val="545651"/>
          </a:solidFill>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Drag picture to placeholder or click icon to add</a:t>
            </a:r>
          </a:p>
        </p:txBody>
      </p:sp>
      <p:sp>
        <p:nvSpPr>
          <p:cNvPr id="12" name="Picture Placeholder 2"/>
          <p:cNvSpPr>
            <a:spLocks noGrp="1"/>
          </p:cNvSpPr>
          <p:nvPr>
            <p:ph type="pic" idx="14"/>
          </p:nvPr>
        </p:nvSpPr>
        <p:spPr>
          <a:xfrm>
            <a:off x="207024" y="3116479"/>
            <a:ext cx="3269885" cy="2598308"/>
          </a:xfrm>
          <a:solidFill>
            <a:srgbClr val="545651"/>
          </a:solidFill>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Drag picture to placeholder or click icon to add</a:t>
            </a:r>
          </a:p>
        </p:txBody>
      </p:sp>
    </p:spTree>
    <p:extLst>
      <p:ext uri="{BB962C8B-B14F-4D97-AF65-F5344CB8AC3E}">
        <p14:creationId xmlns:p14="http://schemas.microsoft.com/office/powerpoint/2010/main" val="1583939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745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2"/>
          <p:cNvSpPr>
            <a:spLocks noGrp="1"/>
          </p:cNvSpPr>
          <p:nvPr>
            <p:ph type="pic" idx="13"/>
          </p:nvPr>
        </p:nvSpPr>
        <p:spPr>
          <a:xfrm>
            <a:off x="288964" y="348214"/>
            <a:ext cx="5187365" cy="5233432"/>
          </a:xfrm>
          <a:solidFill>
            <a:srgbClr val="545651"/>
          </a:solidFill>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Drag picture to placeholder or click icon to add</a:t>
            </a:r>
          </a:p>
        </p:txBody>
      </p:sp>
      <p:sp>
        <p:nvSpPr>
          <p:cNvPr id="7" name="Content Placeholder 2"/>
          <p:cNvSpPr>
            <a:spLocks noGrp="1"/>
          </p:cNvSpPr>
          <p:nvPr>
            <p:ph idx="1"/>
          </p:nvPr>
        </p:nvSpPr>
        <p:spPr>
          <a:xfrm>
            <a:off x="5817747" y="348235"/>
            <a:ext cx="5913340" cy="530512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weringtrue_white.png">
            <a:extLst>
              <a:ext uri="{FF2B5EF4-FFF2-40B4-BE49-F238E27FC236}">
                <a16:creationId xmlns:a16="http://schemas.microsoft.com/office/drawing/2014/main" id="{F09550FA-CA89-6F4D-BD0C-8C6CA08EE8D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04269" y="6276443"/>
            <a:ext cx="2309667" cy="273475"/>
          </a:xfrm>
          <a:prstGeom prst="rect">
            <a:avLst/>
          </a:prstGeom>
        </p:spPr>
      </p:pic>
    </p:spTree>
    <p:extLst>
      <p:ext uri="{BB962C8B-B14F-4D97-AF65-F5344CB8AC3E}">
        <p14:creationId xmlns:p14="http://schemas.microsoft.com/office/powerpoint/2010/main" val="4179270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4535" y="273070"/>
            <a:ext cx="6733740" cy="1162051"/>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7952831" y="273073"/>
            <a:ext cx="3629572" cy="53802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14535" y="1435105"/>
            <a:ext cx="6733740" cy="4218235"/>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Tree>
    <p:extLst>
      <p:ext uri="{BB962C8B-B14F-4D97-AF65-F5344CB8AC3E}">
        <p14:creationId xmlns:p14="http://schemas.microsoft.com/office/powerpoint/2010/main" val="1801533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6951" y="4800601"/>
            <a:ext cx="10585463"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996951" y="402919"/>
            <a:ext cx="10585463" cy="4324679"/>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996951" y="5367359"/>
            <a:ext cx="10585463" cy="43962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14968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g.jpg"/>
          <p:cNvPicPr>
            <a:picLocks noChangeAspect="1"/>
          </p:cNvPicPr>
          <p:nvPr/>
        </p:nvPicPr>
        <p:blipFill>
          <a:blip r:embed="rId16">
            <a:alphaModFix amt="60000"/>
            <a:extLst>
              <a:ext uri="{28A0092B-C50C-407E-A947-70E740481C1C}">
                <a14:useLocalDpi xmlns:a14="http://schemas.microsoft.com/office/drawing/2010/main"/>
              </a:ext>
            </a:extLst>
          </a:blip>
          <a:stretch>
            <a:fillRect/>
          </a:stretch>
        </p:blipFill>
        <p:spPr>
          <a:xfrm>
            <a:off x="0" y="-19707"/>
            <a:ext cx="12192000" cy="6877707"/>
          </a:xfrm>
          <a:prstGeom prst="rect">
            <a:avLst/>
          </a:prstGeom>
        </p:spPr>
      </p:pic>
      <p:sp>
        <p:nvSpPr>
          <p:cNvPr id="2" name="Title Placeholder 1"/>
          <p:cNvSpPr>
            <a:spLocks noGrp="1"/>
          </p:cNvSpPr>
          <p:nvPr>
            <p:ph type="title"/>
          </p:nvPr>
        </p:nvSpPr>
        <p:spPr>
          <a:xfrm>
            <a:off x="914997" y="274639"/>
            <a:ext cx="10667403"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14997" y="1600201"/>
            <a:ext cx="10667403" cy="39507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4" y="5940122"/>
            <a:ext cx="12191997" cy="917899"/>
          </a:xfrm>
          <a:prstGeom prst="rect">
            <a:avLst/>
          </a:prstGeom>
          <a:solidFill>
            <a:srgbClr val="4106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1" name="Picture 10">
            <a:extLst>
              <a:ext uri="{FF2B5EF4-FFF2-40B4-BE49-F238E27FC236}">
                <a16:creationId xmlns:a16="http://schemas.microsoft.com/office/drawing/2014/main" id="{B86DFEDD-0742-4F09-A5DC-19C691F8CC88}"/>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424895" y="6097505"/>
            <a:ext cx="3342209" cy="567851"/>
          </a:xfrm>
          <a:prstGeom prst="rect">
            <a:avLst/>
          </a:prstGeom>
        </p:spPr>
      </p:pic>
    </p:spTree>
    <p:extLst>
      <p:ext uri="{BB962C8B-B14F-4D97-AF65-F5344CB8AC3E}">
        <p14:creationId xmlns:p14="http://schemas.microsoft.com/office/powerpoint/2010/main" val="3363645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457189" rtl="0" eaLnBrk="1" latinLnBrk="0" hangingPunct="1">
        <a:spcBef>
          <a:spcPct val="0"/>
        </a:spcBef>
        <a:buNone/>
        <a:defRPr sz="4400" kern="1200">
          <a:solidFill>
            <a:schemeClr val="tx2"/>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rgbClr val="2D2E2B"/>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rgbClr val="54565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rgbClr val="54565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rgbClr val="54565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youtube.com/watch?v=AIKo6bqR_e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google.com/url?sa=i&amp;rct=j&amp;q=&amp;esrc=s&amp;source=images&amp;cd=&amp;cad=rja&amp;uact=8&amp;docid=zy3hqpKYSfT06M&amp;tbnid=Nj7jWahimxvnHM:&amp;ved=0CAUQjRw&amp;url=http://www.situstudio.com/works/built/maker-space&amp;ei=XnniU6ubOsb58AHX9YHQBA&amp;bvm=bv.72197243,d.aWw&amp;psig=AFQjCNFuxGkZB0IfNILtho6thaEvhwGSEQ&amp;ust=1407437191899797" TargetMode="Externa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hyperlink" Target="http://www.google.com/url?sa=i&amp;rct=j&amp;q=&amp;esrc=s&amp;source=images&amp;cd=&amp;cad=rja&amp;uact=8&amp;docid=YQv5vA1ZDYmZZM&amp;tbnid=CR5P103man9gUM:&amp;ved=0CAUQjRw&amp;url=http://www.hammonds.gi/digital-signage&amp;ei=p5riU-c_tP7wAcvngegB&amp;bvm=bv.72197243,d.b2U&amp;psig=AFQjCNGPHXb7QgrBPJgrzbDWjUaXX2LQKA&amp;ust=1407445957826170" TargetMode="Externa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6.xml"/><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6.jpg"/></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02149CA0-08DC-4AED-969C-34C9D19AE005}"/>
              </a:ext>
            </a:extLst>
          </p:cNvPr>
          <p:cNvSpPr>
            <a:spLocks noGrp="1"/>
          </p:cNvSpPr>
          <p:nvPr>
            <p:ph type="title"/>
          </p:nvPr>
        </p:nvSpPr>
        <p:spPr>
          <a:xfrm>
            <a:off x="519289" y="1031740"/>
            <a:ext cx="10972800" cy="2242610"/>
          </a:xfrm>
        </p:spPr>
        <p:txBody>
          <a:bodyPr anchor="t">
            <a:normAutofit fontScale="90000"/>
          </a:bodyPr>
          <a:lstStyle/>
          <a:p>
            <a:pPr algn="ctr">
              <a:lnSpc>
                <a:spcPct val="90000"/>
              </a:lnSpc>
            </a:pPr>
            <a:r>
              <a:rPr lang="en-US" dirty="0"/>
              <a:t>The Mississippi State University </a:t>
            </a:r>
            <a:r>
              <a:rPr lang="en-US" dirty="0" err="1"/>
              <a:t>erle</a:t>
            </a:r>
            <a:r>
              <a:rPr lang="en-US" dirty="0"/>
              <a:t>: Exploration, research and learning environment</a:t>
            </a:r>
            <a:br>
              <a:rPr lang="en-US" dirty="0"/>
            </a:br>
            <a:br>
              <a:rPr lang="en-US" dirty="0"/>
            </a:br>
            <a:br>
              <a:rPr lang="en-US" dirty="0"/>
            </a:br>
            <a:br>
              <a:rPr lang="en-US" dirty="0"/>
            </a:br>
            <a:r>
              <a:rPr lang="en-US" sz="3100" dirty="0"/>
              <a:t>a transformative PROJECT </a:t>
            </a:r>
            <a:br>
              <a:rPr lang="en-US" sz="3100" dirty="0"/>
            </a:br>
            <a:r>
              <a:rPr lang="en-US" sz="3100" dirty="0"/>
              <a:t>to promote student success, facilitate                economic development, and advance </a:t>
            </a:r>
            <a:r>
              <a:rPr lang="en-US" sz="3100" dirty="0" err="1"/>
              <a:t>msu</a:t>
            </a:r>
            <a:endParaRPr lang="en-US" dirty="0"/>
          </a:p>
        </p:txBody>
      </p:sp>
      <p:sp>
        <p:nvSpPr>
          <p:cNvPr id="23" name="Text Placeholder 3">
            <a:extLst>
              <a:ext uri="{FF2B5EF4-FFF2-40B4-BE49-F238E27FC236}">
                <a16:creationId xmlns:a16="http://schemas.microsoft.com/office/drawing/2014/main" id="{974C7E2A-3153-48D3-AEB5-23F057CEC900}"/>
              </a:ext>
            </a:extLst>
          </p:cNvPr>
          <p:cNvSpPr>
            <a:spLocks noGrp="1"/>
          </p:cNvSpPr>
          <p:nvPr>
            <p:ph type="body" idx="1"/>
          </p:nvPr>
        </p:nvSpPr>
        <p:spPr>
          <a:xfrm>
            <a:off x="0" y="0"/>
            <a:ext cx="10233752" cy="557389"/>
          </a:xfrm>
        </p:spPr>
        <p:txBody>
          <a:bodyPr anchor="b">
            <a:normAutofit/>
          </a:bodyPr>
          <a:lstStyle/>
          <a:p>
            <a:r>
              <a:rPr lang="en-US" b="1"/>
              <a:t>Spring 2023</a:t>
            </a:r>
            <a:endParaRPr lang="en-US" b="1" dirty="0"/>
          </a:p>
        </p:txBody>
      </p:sp>
    </p:spTree>
    <p:extLst>
      <p:ext uri="{BB962C8B-B14F-4D97-AF65-F5344CB8AC3E}">
        <p14:creationId xmlns:p14="http://schemas.microsoft.com/office/powerpoint/2010/main" val="112694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1B12B-1D04-4412-8450-472AD5A02622}"/>
              </a:ext>
            </a:extLst>
          </p:cNvPr>
          <p:cNvSpPr>
            <a:spLocks noGrp="1"/>
          </p:cNvSpPr>
          <p:nvPr>
            <p:ph type="title"/>
          </p:nvPr>
        </p:nvSpPr>
        <p:spPr/>
        <p:txBody>
          <a:bodyPr>
            <a:normAutofit fontScale="90000"/>
          </a:bodyPr>
          <a:lstStyle/>
          <a:p>
            <a:r>
              <a:rPr lang="en-US" dirty="0"/>
              <a:t>New Millennium Learning, Social &amp; </a:t>
            </a:r>
            <a:br>
              <a:rPr lang="en-US" dirty="0"/>
            </a:br>
            <a:r>
              <a:rPr lang="en-US" dirty="0"/>
              <a:t>Research Spaces</a:t>
            </a:r>
          </a:p>
        </p:txBody>
      </p:sp>
      <p:sp>
        <p:nvSpPr>
          <p:cNvPr id="3" name="Content Placeholder 2">
            <a:extLst>
              <a:ext uri="{FF2B5EF4-FFF2-40B4-BE49-F238E27FC236}">
                <a16:creationId xmlns:a16="http://schemas.microsoft.com/office/drawing/2014/main" id="{633F080D-D47D-AD74-C1D2-9134147CA64C}"/>
              </a:ext>
            </a:extLst>
          </p:cNvPr>
          <p:cNvSpPr>
            <a:spLocks noGrp="1"/>
          </p:cNvSpPr>
          <p:nvPr>
            <p:ph idx="1"/>
          </p:nvPr>
        </p:nvSpPr>
        <p:spPr/>
        <p:txBody>
          <a:bodyPr/>
          <a:lstStyle/>
          <a:p>
            <a:r>
              <a:rPr lang="en-US" dirty="0"/>
              <a:t>Arizona State University</a:t>
            </a:r>
          </a:p>
          <a:p>
            <a:pPr lvl="1"/>
            <a:r>
              <a:rPr lang="en-US" dirty="0"/>
              <a:t>Flexible Learning Environment</a:t>
            </a:r>
          </a:p>
          <a:p>
            <a:pPr lvl="1"/>
            <a:r>
              <a:rPr lang="en-US" dirty="0"/>
              <a:t>Tutoring and Student Centers</a:t>
            </a:r>
          </a:p>
          <a:p>
            <a:endParaRPr lang="en-US" dirty="0"/>
          </a:p>
          <a:p>
            <a:r>
              <a:rPr lang="en-US" dirty="0"/>
              <a:t>University of Guelph</a:t>
            </a:r>
          </a:p>
          <a:p>
            <a:pPr lvl="1"/>
            <a:r>
              <a:rPr lang="en-US" dirty="0"/>
              <a:t>Multipurpose Common Spaces</a:t>
            </a:r>
          </a:p>
          <a:p>
            <a:pPr lvl="1"/>
            <a:r>
              <a:rPr lang="en-US" dirty="0"/>
              <a:t>Interdisciplinary Collaboration &amp; Creation Spaces</a:t>
            </a:r>
          </a:p>
          <a:p>
            <a:pPr lvl="1"/>
            <a:endParaRPr lang="en-US" dirty="0"/>
          </a:p>
          <a:p>
            <a:endParaRPr lang="en-US" dirty="0"/>
          </a:p>
          <a:p>
            <a:endParaRPr lang="en-US" dirty="0"/>
          </a:p>
          <a:p>
            <a:pPr marL="0" indent="0">
              <a:buNone/>
            </a:pPr>
            <a:endParaRPr lang="en-US" dirty="0"/>
          </a:p>
          <a:p>
            <a:pPr marL="0" indent="0">
              <a:buNone/>
            </a:pPr>
            <a:endParaRPr lang="en-US" dirty="0"/>
          </a:p>
        </p:txBody>
      </p:sp>
      <p:pic>
        <p:nvPicPr>
          <p:cNvPr id="5" name="Picture Placeholder 4">
            <a:extLst>
              <a:ext uri="{FF2B5EF4-FFF2-40B4-BE49-F238E27FC236}">
                <a16:creationId xmlns:a16="http://schemas.microsoft.com/office/drawing/2014/main" id="{2E94D1D5-F0EF-DF61-9448-CA9000ACE172}"/>
              </a:ext>
            </a:extLst>
          </p:cNvPr>
          <p:cNvPicPr>
            <a:picLocks noGrp="1" noChangeAspect="1"/>
          </p:cNvPicPr>
          <p:nvPr>
            <p:ph type="pic" idx="13"/>
          </p:nvPr>
        </p:nvPicPr>
        <p:blipFill>
          <a:blip r:embed="rId2" cstate="print">
            <a:extLst>
              <a:ext uri="{28A0092B-C50C-407E-A947-70E740481C1C}">
                <a14:useLocalDpi xmlns:a14="http://schemas.microsoft.com/office/drawing/2010/main" val="0"/>
              </a:ext>
            </a:extLst>
          </a:blip>
          <a:srcRect l="8918" r="8918"/>
          <a:stretch>
            <a:fillRect/>
          </a:stretch>
        </p:blipFill>
        <p:spPr>
          <a:prstGeom prst="rect">
            <a:avLst/>
          </a:prstGeom>
          <a:scene3d>
            <a:camera prst="orthographicFront">
              <a:rot lat="0" lon="0" rev="16200000"/>
            </a:camera>
            <a:lightRig rig="threePt" dir="t"/>
          </a:scene3d>
        </p:spPr>
      </p:pic>
    </p:spTree>
    <p:extLst>
      <p:ext uri="{BB962C8B-B14F-4D97-AF65-F5344CB8AC3E}">
        <p14:creationId xmlns:p14="http://schemas.microsoft.com/office/powerpoint/2010/main" val="22449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AB32-E12C-4524-8A66-EE2004984950}"/>
              </a:ext>
            </a:extLst>
          </p:cNvPr>
          <p:cNvSpPr>
            <a:spLocks noGrp="1"/>
          </p:cNvSpPr>
          <p:nvPr>
            <p:ph type="title"/>
          </p:nvPr>
        </p:nvSpPr>
        <p:spPr>
          <a:xfrm>
            <a:off x="204186" y="-143054"/>
            <a:ext cx="11884865" cy="1143000"/>
          </a:xfrm>
        </p:spPr>
        <p:txBody>
          <a:bodyPr vert="horz" lIns="91440" tIns="45720" rIns="91440" bIns="45720" rtlCol="0" anchor="ctr">
            <a:normAutofit/>
          </a:bodyPr>
          <a:lstStyle/>
          <a:p>
            <a:r>
              <a:rPr lang="en-US" kern="1200" dirty="0">
                <a:latin typeface="+mj-lt"/>
                <a:ea typeface="+mj-ea"/>
                <a:cs typeface="+mj-cs"/>
              </a:rPr>
              <a:t>Texas State University</a:t>
            </a:r>
          </a:p>
        </p:txBody>
      </p:sp>
      <p:sp>
        <p:nvSpPr>
          <p:cNvPr id="9" name="Content Placeholder 2">
            <a:extLst>
              <a:ext uri="{FF2B5EF4-FFF2-40B4-BE49-F238E27FC236}">
                <a16:creationId xmlns:a16="http://schemas.microsoft.com/office/drawing/2014/main" id="{C1B5F1AB-85D0-4272-88D7-2BA89CAEB841}"/>
              </a:ext>
            </a:extLst>
          </p:cNvPr>
          <p:cNvSpPr>
            <a:spLocks noGrp="1"/>
          </p:cNvSpPr>
          <p:nvPr>
            <p:ph idx="1"/>
          </p:nvPr>
        </p:nvSpPr>
        <p:spPr>
          <a:xfrm>
            <a:off x="204186" y="742367"/>
            <a:ext cx="11618183" cy="4543035"/>
          </a:xfrm>
        </p:spPr>
        <p:txBody>
          <a:bodyPr>
            <a:normAutofit/>
          </a:bodyPr>
          <a:lstStyle/>
          <a:p>
            <a:pPr marL="0" indent="0">
              <a:buNone/>
            </a:pPr>
            <a:r>
              <a:rPr lang="en-US" sz="2400" dirty="0"/>
              <a:t>Multi-Phased Transformation of an R2 institution: New Technology and Spaces  </a:t>
            </a:r>
          </a:p>
        </p:txBody>
      </p:sp>
      <p:pic>
        <p:nvPicPr>
          <p:cNvPr id="1030" name="Picture 6" descr="various gps units ">
            <a:extLst>
              <a:ext uri="{FF2B5EF4-FFF2-40B4-BE49-F238E27FC236}">
                <a16:creationId xmlns:a16="http://schemas.microsoft.com/office/drawing/2014/main" id="{E527BE79-53AE-4062-AE2D-E40A1E6528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0138" y="1919687"/>
            <a:ext cx="5752513" cy="38403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mersion studio">
            <a:extLst>
              <a:ext uri="{FF2B5EF4-FFF2-40B4-BE49-F238E27FC236}">
                <a16:creationId xmlns:a16="http://schemas.microsoft.com/office/drawing/2014/main" id="{1AEC3FB5-88DD-49EE-BFB0-213FDC167A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1357" y="1382781"/>
            <a:ext cx="5106168" cy="34041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txstate.edu/cache4a572c36731323529043e50cc3d424da/imagehandler/scaler/gato-docs.its.txstate.edu/jcr:ce6d1379-b531-43f9-b12d-3d4c4ed0aa82/alk.jpg?mode=fit&amp;width=350">
            <a:extLst>
              <a:ext uri="{FF2B5EF4-FFF2-40B4-BE49-F238E27FC236}">
                <a16:creationId xmlns:a16="http://schemas.microsoft.com/office/drawing/2014/main" id="{2DB2E545-B1AD-4CE9-B7BF-84A4A88188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1307" y="1638417"/>
            <a:ext cx="5752513" cy="41911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20E0E08-1455-4BBD-B434-4196D41419E9}"/>
              </a:ext>
            </a:extLst>
          </p:cNvPr>
          <p:cNvSpPr txBox="1"/>
          <p:nvPr/>
        </p:nvSpPr>
        <p:spPr>
          <a:xfrm>
            <a:off x="3959966" y="4988750"/>
            <a:ext cx="4369661" cy="830997"/>
          </a:xfrm>
          <a:prstGeom prst="rect">
            <a:avLst/>
          </a:prstGeom>
          <a:noFill/>
        </p:spPr>
        <p:txBody>
          <a:bodyPr wrap="square" rtlCol="0">
            <a:spAutoFit/>
          </a:bodyPr>
          <a:lstStyle/>
          <a:p>
            <a:r>
              <a:rPr lang="en-US" sz="2400" dirty="0"/>
              <a:t>Library as Interdisciplinary</a:t>
            </a:r>
          </a:p>
          <a:p>
            <a:r>
              <a:rPr lang="en-US" sz="2400" dirty="0"/>
              <a:t>Research Idea Hub</a:t>
            </a:r>
          </a:p>
        </p:txBody>
      </p:sp>
    </p:spTree>
    <p:extLst>
      <p:ext uri="{BB962C8B-B14F-4D97-AF65-F5344CB8AC3E}">
        <p14:creationId xmlns:p14="http://schemas.microsoft.com/office/powerpoint/2010/main" val="232885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C7C414-D3E2-47CF-98E0-26D1A9C78982}"/>
              </a:ext>
            </a:extLst>
          </p:cNvPr>
          <p:cNvPicPr>
            <a:picLocks noChangeAspect="1"/>
          </p:cNvPicPr>
          <p:nvPr/>
        </p:nvPicPr>
        <p:blipFill>
          <a:blip r:embed="rId3"/>
          <a:stretch>
            <a:fillRect/>
          </a:stretch>
        </p:blipFill>
        <p:spPr>
          <a:xfrm>
            <a:off x="5997251" y="977301"/>
            <a:ext cx="7088154" cy="2807761"/>
          </a:xfrm>
          <a:prstGeom prst="rect">
            <a:avLst/>
          </a:prstGeom>
        </p:spPr>
      </p:pic>
      <p:sp>
        <p:nvSpPr>
          <p:cNvPr id="2" name="Title 1">
            <a:extLst>
              <a:ext uri="{FF2B5EF4-FFF2-40B4-BE49-F238E27FC236}">
                <a16:creationId xmlns:a16="http://schemas.microsoft.com/office/drawing/2014/main" id="{92EFAB32-E12C-4524-8A66-EE2004984950}"/>
              </a:ext>
            </a:extLst>
          </p:cNvPr>
          <p:cNvSpPr>
            <a:spLocks noGrp="1"/>
          </p:cNvSpPr>
          <p:nvPr>
            <p:ph type="title"/>
          </p:nvPr>
        </p:nvSpPr>
        <p:spPr>
          <a:xfrm>
            <a:off x="914997" y="34609"/>
            <a:ext cx="10667403" cy="1143000"/>
          </a:xfrm>
        </p:spPr>
        <p:txBody>
          <a:bodyPr>
            <a:normAutofit/>
          </a:bodyPr>
          <a:lstStyle/>
          <a:p>
            <a:r>
              <a:rPr lang="en-US" dirty="0"/>
              <a:t>What is an Archival Research Center?</a:t>
            </a:r>
          </a:p>
        </p:txBody>
      </p:sp>
      <p:sp>
        <p:nvSpPr>
          <p:cNvPr id="6" name="TextBox 5">
            <a:extLst>
              <a:ext uri="{FF2B5EF4-FFF2-40B4-BE49-F238E27FC236}">
                <a16:creationId xmlns:a16="http://schemas.microsoft.com/office/drawing/2014/main" id="{32AA5902-7FB6-4929-8A2A-0383E6FC2AB0}"/>
              </a:ext>
            </a:extLst>
          </p:cNvPr>
          <p:cNvSpPr txBox="1"/>
          <p:nvPr/>
        </p:nvSpPr>
        <p:spPr>
          <a:xfrm>
            <a:off x="7890598" y="4311039"/>
            <a:ext cx="4415702" cy="1569660"/>
          </a:xfrm>
          <a:prstGeom prst="rect">
            <a:avLst/>
          </a:prstGeom>
          <a:noFill/>
        </p:spPr>
        <p:txBody>
          <a:bodyPr wrap="square" rtlCol="0">
            <a:spAutoFit/>
          </a:bodyPr>
          <a:lstStyle/>
          <a:p>
            <a:r>
              <a:rPr lang="en-US" sz="2400" dirty="0"/>
              <a:t>1.1MM books via automated storage / retrieval, NCSU</a:t>
            </a:r>
          </a:p>
          <a:p>
            <a:r>
              <a:rPr lang="en-US" sz="2400" dirty="0">
                <a:hlinkClick r:id="rId4"/>
              </a:rPr>
              <a:t>https://www.youtube.com/watch?v=AIKo6bqR_eA</a:t>
            </a:r>
            <a:r>
              <a:rPr lang="en-US" sz="2400" dirty="0"/>
              <a:t> </a:t>
            </a:r>
          </a:p>
        </p:txBody>
      </p:sp>
      <p:pic>
        <p:nvPicPr>
          <p:cNvPr id="7" name="Picture 6">
            <a:extLst>
              <a:ext uri="{FF2B5EF4-FFF2-40B4-BE49-F238E27FC236}">
                <a16:creationId xmlns:a16="http://schemas.microsoft.com/office/drawing/2014/main" id="{CDED5F17-CC7B-4986-9C06-FB8FDBB0D08C}"/>
              </a:ext>
            </a:extLst>
          </p:cNvPr>
          <p:cNvPicPr>
            <a:picLocks noChangeAspect="1"/>
          </p:cNvPicPr>
          <p:nvPr/>
        </p:nvPicPr>
        <p:blipFill>
          <a:blip r:embed="rId5"/>
          <a:stretch>
            <a:fillRect/>
          </a:stretch>
        </p:blipFill>
        <p:spPr>
          <a:xfrm>
            <a:off x="-317358" y="3957781"/>
            <a:ext cx="8135485" cy="3248478"/>
          </a:xfrm>
          <a:prstGeom prst="rect">
            <a:avLst/>
          </a:prstGeom>
        </p:spPr>
      </p:pic>
      <p:pic>
        <p:nvPicPr>
          <p:cNvPr id="3" name="Picture 2">
            <a:extLst>
              <a:ext uri="{FF2B5EF4-FFF2-40B4-BE49-F238E27FC236}">
                <a16:creationId xmlns:a16="http://schemas.microsoft.com/office/drawing/2014/main" id="{6D6F5D70-4FA8-4B81-8BCB-01526CAC7405}"/>
              </a:ext>
            </a:extLst>
          </p:cNvPr>
          <p:cNvPicPr>
            <a:picLocks noChangeAspect="1"/>
          </p:cNvPicPr>
          <p:nvPr/>
        </p:nvPicPr>
        <p:blipFill>
          <a:blip r:embed="rId6"/>
          <a:stretch>
            <a:fillRect/>
          </a:stretch>
        </p:blipFill>
        <p:spPr>
          <a:xfrm>
            <a:off x="-813512" y="977301"/>
            <a:ext cx="6582116" cy="3437116"/>
          </a:xfrm>
          <a:prstGeom prst="rect">
            <a:avLst/>
          </a:prstGeom>
        </p:spPr>
      </p:pic>
    </p:spTree>
    <p:extLst>
      <p:ext uri="{BB962C8B-B14F-4D97-AF65-F5344CB8AC3E}">
        <p14:creationId xmlns:p14="http://schemas.microsoft.com/office/powerpoint/2010/main" val="3048161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AB32-E12C-4524-8A66-EE2004984950}"/>
              </a:ext>
            </a:extLst>
          </p:cNvPr>
          <p:cNvSpPr>
            <a:spLocks noGrp="1"/>
          </p:cNvSpPr>
          <p:nvPr>
            <p:ph type="title"/>
          </p:nvPr>
        </p:nvSpPr>
        <p:spPr>
          <a:xfrm>
            <a:off x="914997" y="34609"/>
            <a:ext cx="10667403" cy="1143000"/>
          </a:xfrm>
        </p:spPr>
        <p:txBody>
          <a:bodyPr/>
          <a:lstStyle/>
          <a:p>
            <a:r>
              <a:rPr lang="en-US" dirty="0"/>
              <a:t>What is an Archival Research Center?</a:t>
            </a:r>
          </a:p>
        </p:txBody>
      </p:sp>
      <p:pic>
        <p:nvPicPr>
          <p:cNvPr id="1026" name="Picture 2" descr="https://cdispatch.com/wp-content/uploads/2021/01/l_30s701219201694730AM.jpg">
            <a:extLst>
              <a:ext uri="{FF2B5EF4-FFF2-40B4-BE49-F238E27FC236}">
                <a16:creationId xmlns:a16="http://schemas.microsoft.com/office/drawing/2014/main" id="{E6098675-662F-451D-B406-5523A019F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421" y="900818"/>
            <a:ext cx="5800725" cy="38766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dispatch.com/wp-content/uploads/2021/01/l_0xp3w1219201694809AM.jpg">
            <a:extLst>
              <a:ext uri="{FF2B5EF4-FFF2-40B4-BE49-F238E27FC236}">
                <a16:creationId xmlns:a16="http://schemas.microsoft.com/office/drawing/2014/main" id="{8EF0A805-2FBD-40F9-9020-6BE4DE4DA6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335" y="1715558"/>
            <a:ext cx="5800725" cy="42195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dispatch.com/wp-content/uploads/2021/01/l_nkcqj1219201694952AM.jpg">
            <a:extLst>
              <a:ext uri="{FF2B5EF4-FFF2-40B4-BE49-F238E27FC236}">
                <a16:creationId xmlns:a16="http://schemas.microsoft.com/office/drawing/2014/main" id="{B119B1B1-2CA7-4D16-8231-EA8D8F2C60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5897" y="1039214"/>
            <a:ext cx="5800725" cy="38766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D76EC8F-9CFD-4EA1-A117-23A141C7CD00}"/>
              </a:ext>
            </a:extLst>
          </p:cNvPr>
          <p:cNvSpPr txBox="1"/>
          <p:nvPr/>
        </p:nvSpPr>
        <p:spPr>
          <a:xfrm>
            <a:off x="66026" y="5204178"/>
            <a:ext cx="3282309" cy="523220"/>
          </a:xfrm>
          <a:prstGeom prst="rect">
            <a:avLst/>
          </a:prstGeom>
          <a:noFill/>
        </p:spPr>
        <p:txBody>
          <a:bodyPr wrap="none" rtlCol="0">
            <a:spAutoFit/>
          </a:bodyPr>
          <a:lstStyle/>
          <a:p>
            <a:r>
              <a:rPr lang="en-US" sz="2800" dirty="0" err="1"/>
              <a:t>Fant</a:t>
            </a:r>
            <a:r>
              <a:rPr lang="en-US" sz="2800" dirty="0"/>
              <a:t> Library, MUW</a:t>
            </a:r>
          </a:p>
        </p:txBody>
      </p:sp>
    </p:spTree>
    <p:extLst>
      <p:ext uri="{BB962C8B-B14F-4D97-AF65-F5344CB8AC3E}">
        <p14:creationId xmlns:p14="http://schemas.microsoft.com/office/powerpoint/2010/main" val="3414638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AB32-E12C-4524-8A66-EE2004984950}"/>
              </a:ext>
            </a:extLst>
          </p:cNvPr>
          <p:cNvSpPr>
            <a:spLocks noGrp="1"/>
          </p:cNvSpPr>
          <p:nvPr>
            <p:ph type="title"/>
          </p:nvPr>
        </p:nvSpPr>
        <p:spPr>
          <a:xfrm>
            <a:off x="204186" y="-143054"/>
            <a:ext cx="11884865" cy="1143000"/>
          </a:xfrm>
        </p:spPr>
        <p:txBody>
          <a:bodyPr vert="horz" lIns="91440" tIns="45720" rIns="91440" bIns="45720" rtlCol="0" anchor="ctr">
            <a:normAutofit/>
          </a:bodyPr>
          <a:lstStyle/>
          <a:p>
            <a:r>
              <a:rPr lang="en-US" kern="1200" dirty="0">
                <a:latin typeface="+mj-lt"/>
                <a:ea typeface="+mj-ea"/>
                <a:cs typeface="+mj-cs"/>
              </a:rPr>
              <a:t>Current Space Plans &amp; Dreams: </a:t>
            </a:r>
            <a:r>
              <a:rPr lang="en-US" kern="1200" dirty="0" err="1">
                <a:latin typeface="+mj-lt"/>
                <a:ea typeface="+mj-ea"/>
                <a:cs typeface="+mj-cs"/>
              </a:rPr>
              <a:t>BCoE</a:t>
            </a:r>
            <a:endParaRPr lang="en-US" kern="1200" dirty="0">
              <a:latin typeface="+mj-lt"/>
              <a:ea typeface="+mj-ea"/>
              <a:cs typeface="+mj-cs"/>
            </a:endParaRPr>
          </a:p>
        </p:txBody>
      </p:sp>
      <p:sp>
        <p:nvSpPr>
          <p:cNvPr id="6" name="TextBox 5">
            <a:extLst>
              <a:ext uri="{FF2B5EF4-FFF2-40B4-BE49-F238E27FC236}">
                <a16:creationId xmlns:a16="http://schemas.microsoft.com/office/drawing/2014/main" id="{F776887F-885B-472B-A153-FD09D40A1D18}"/>
              </a:ext>
            </a:extLst>
          </p:cNvPr>
          <p:cNvSpPr txBox="1"/>
          <p:nvPr/>
        </p:nvSpPr>
        <p:spPr>
          <a:xfrm>
            <a:off x="7695470" y="908451"/>
            <a:ext cx="4488023" cy="830997"/>
          </a:xfrm>
          <a:prstGeom prst="rect">
            <a:avLst/>
          </a:prstGeom>
          <a:noFill/>
        </p:spPr>
        <p:txBody>
          <a:bodyPr wrap="none" rtlCol="0">
            <a:spAutoFit/>
          </a:bodyPr>
          <a:lstStyle/>
          <a:p>
            <a:r>
              <a:rPr lang="en-US" sz="2400" dirty="0"/>
              <a:t>McCain Collaborative Hallway </a:t>
            </a:r>
          </a:p>
          <a:p>
            <a:r>
              <a:rPr lang="en-US" sz="2400" dirty="0"/>
              <a:t>Seating (planned for 2023)</a:t>
            </a:r>
          </a:p>
        </p:txBody>
      </p:sp>
      <p:pic>
        <p:nvPicPr>
          <p:cNvPr id="3" name="Picture 2">
            <a:extLst>
              <a:ext uri="{FF2B5EF4-FFF2-40B4-BE49-F238E27FC236}">
                <a16:creationId xmlns:a16="http://schemas.microsoft.com/office/drawing/2014/main" id="{A6B3EE76-8B77-48DC-8585-E56EE4FC8739}"/>
              </a:ext>
            </a:extLst>
          </p:cNvPr>
          <p:cNvPicPr>
            <a:picLocks noChangeAspect="1"/>
          </p:cNvPicPr>
          <p:nvPr/>
        </p:nvPicPr>
        <p:blipFill>
          <a:blip r:embed="rId3"/>
          <a:stretch>
            <a:fillRect/>
          </a:stretch>
        </p:blipFill>
        <p:spPr>
          <a:xfrm>
            <a:off x="0" y="871176"/>
            <a:ext cx="7647298" cy="4959354"/>
          </a:xfrm>
          <a:prstGeom prst="rect">
            <a:avLst/>
          </a:prstGeom>
        </p:spPr>
      </p:pic>
      <p:pic>
        <p:nvPicPr>
          <p:cNvPr id="3074" name="Picture 2" descr="image001">
            <a:extLst>
              <a:ext uri="{FF2B5EF4-FFF2-40B4-BE49-F238E27FC236}">
                <a16:creationId xmlns:a16="http://schemas.microsoft.com/office/drawing/2014/main" id="{CEA1653F-16B5-4954-A6F2-6227565D0E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5067" y="1868220"/>
            <a:ext cx="3103984" cy="312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BFF3C1E-3FA7-44B5-B1CD-B349B51FDE8C}"/>
              </a:ext>
            </a:extLst>
          </p:cNvPr>
          <p:cNvSpPr txBox="1"/>
          <p:nvPr/>
        </p:nvSpPr>
        <p:spPr>
          <a:xfrm>
            <a:off x="7838075" y="4989780"/>
            <a:ext cx="4411785" cy="830997"/>
          </a:xfrm>
          <a:prstGeom prst="rect">
            <a:avLst/>
          </a:prstGeom>
          <a:noFill/>
        </p:spPr>
        <p:txBody>
          <a:bodyPr wrap="none" rtlCol="0">
            <a:spAutoFit/>
          </a:bodyPr>
          <a:lstStyle/>
          <a:p>
            <a:r>
              <a:rPr lang="en-US" sz="2400" dirty="0"/>
              <a:t>Industrial Engineering Student</a:t>
            </a:r>
          </a:p>
          <a:p>
            <a:r>
              <a:rPr lang="en-US" sz="2400" dirty="0"/>
              <a:t>Seating (planned for 2023)</a:t>
            </a:r>
          </a:p>
        </p:txBody>
      </p:sp>
    </p:spTree>
    <p:extLst>
      <p:ext uri="{BB962C8B-B14F-4D97-AF65-F5344CB8AC3E}">
        <p14:creationId xmlns:p14="http://schemas.microsoft.com/office/powerpoint/2010/main" val="1879110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AB32-E12C-4524-8A66-EE2004984950}"/>
              </a:ext>
            </a:extLst>
          </p:cNvPr>
          <p:cNvSpPr>
            <a:spLocks noGrp="1"/>
          </p:cNvSpPr>
          <p:nvPr>
            <p:ph type="title"/>
          </p:nvPr>
        </p:nvSpPr>
        <p:spPr>
          <a:xfrm>
            <a:off x="204186" y="-143054"/>
            <a:ext cx="11884865" cy="1143000"/>
          </a:xfrm>
        </p:spPr>
        <p:txBody>
          <a:bodyPr vert="horz" lIns="91440" tIns="45720" rIns="91440" bIns="45720" rtlCol="0" anchor="ctr">
            <a:normAutofit/>
          </a:bodyPr>
          <a:lstStyle/>
          <a:p>
            <a:r>
              <a:rPr lang="en-US" kern="1200" dirty="0">
                <a:latin typeface="+mj-lt"/>
                <a:ea typeface="+mj-ea"/>
                <a:cs typeface="+mj-cs"/>
              </a:rPr>
              <a:t>Current Space Plans &amp; Dreams: </a:t>
            </a:r>
            <a:r>
              <a:rPr lang="en-US" kern="1200" dirty="0" err="1">
                <a:latin typeface="+mj-lt"/>
                <a:ea typeface="+mj-ea"/>
                <a:cs typeface="+mj-cs"/>
              </a:rPr>
              <a:t>BCoE</a:t>
            </a:r>
            <a:endParaRPr lang="en-US" kern="1200" dirty="0">
              <a:latin typeface="+mj-lt"/>
              <a:ea typeface="+mj-ea"/>
              <a:cs typeface="+mj-cs"/>
            </a:endParaRPr>
          </a:p>
        </p:txBody>
      </p:sp>
      <p:sp>
        <p:nvSpPr>
          <p:cNvPr id="6" name="TextBox 5">
            <a:extLst>
              <a:ext uri="{FF2B5EF4-FFF2-40B4-BE49-F238E27FC236}">
                <a16:creationId xmlns:a16="http://schemas.microsoft.com/office/drawing/2014/main" id="{F776887F-885B-472B-A153-FD09D40A1D18}"/>
              </a:ext>
            </a:extLst>
          </p:cNvPr>
          <p:cNvSpPr txBox="1"/>
          <p:nvPr/>
        </p:nvSpPr>
        <p:spPr>
          <a:xfrm>
            <a:off x="7411684" y="2887908"/>
            <a:ext cx="5023748" cy="830997"/>
          </a:xfrm>
          <a:prstGeom prst="rect">
            <a:avLst/>
          </a:prstGeom>
          <a:noFill/>
        </p:spPr>
        <p:txBody>
          <a:bodyPr wrap="none" rtlCol="0">
            <a:spAutoFit/>
          </a:bodyPr>
          <a:lstStyle/>
          <a:p>
            <a:r>
              <a:rPr lang="en-US" sz="2400" dirty="0"/>
              <a:t>Patterson ME </a:t>
            </a:r>
            <a:r>
              <a:rPr lang="en-US" sz="2400" dirty="0" err="1"/>
              <a:t>iDEELab</a:t>
            </a:r>
            <a:r>
              <a:rPr lang="en-US" sz="2400" dirty="0"/>
              <a:t> Renovation </a:t>
            </a:r>
          </a:p>
          <a:p>
            <a:r>
              <a:rPr lang="en-US" sz="2400" dirty="0"/>
              <a:t>(fundraising underway)</a:t>
            </a:r>
          </a:p>
        </p:txBody>
      </p:sp>
      <p:pic>
        <p:nvPicPr>
          <p:cNvPr id="5" name="Picture 4">
            <a:extLst>
              <a:ext uri="{FF2B5EF4-FFF2-40B4-BE49-F238E27FC236}">
                <a16:creationId xmlns:a16="http://schemas.microsoft.com/office/drawing/2014/main" id="{676BC146-ED02-411E-9175-237C2009DEC0}"/>
              </a:ext>
            </a:extLst>
          </p:cNvPr>
          <p:cNvPicPr>
            <a:picLocks noChangeAspect="1"/>
          </p:cNvPicPr>
          <p:nvPr/>
        </p:nvPicPr>
        <p:blipFill>
          <a:blip r:embed="rId3"/>
          <a:stretch>
            <a:fillRect/>
          </a:stretch>
        </p:blipFill>
        <p:spPr>
          <a:xfrm>
            <a:off x="1845075" y="1742721"/>
            <a:ext cx="5063725" cy="4195949"/>
          </a:xfrm>
          <a:prstGeom prst="rect">
            <a:avLst/>
          </a:prstGeom>
        </p:spPr>
      </p:pic>
      <p:pic>
        <p:nvPicPr>
          <p:cNvPr id="3" name="Picture 2">
            <a:extLst>
              <a:ext uri="{FF2B5EF4-FFF2-40B4-BE49-F238E27FC236}">
                <a16:creationId xmlns:a16="http://schemas.microsoft.com/office/drawing/2014/main" id="{B9AC734D-B15A-4F68-B27A-9C502C0DB978}"/>
              </a:ext>
            </a:extLst>
          </p:cNvPr>
          <p:cNvPicPr>
            <a:picLocks noChangeAspect="1"/>
          </p:cNvPicPr>
          <p:nvPr/>
        </p:nvPicPr>
        <p:blipFill>
          <a:blip r:embed="rId4"/>
          <a:stretch>
            <a:fillRect/>
          </a:stretch>
        </p:blipFill>
        <p:spPr>
          <a:xfrm>
            <a:off x="-144740" y="837838"/>
            <a:ext cx="2810267" cy="2591162"/>
          </a:xfrm>
          <a:prstGeom prst="rect">
            <a:avLst/>
          </a:prstGeom>
        </p:spPr>
      </p:pic>
      <p:pic>
        <p:nvPicPr>
          <p:cNvPr id="7" name="Picture 6">
            <a:extLst>
              <a:ext uri="{FF2B5EF4-FFF2-40B4-BE49-F238E27FC236}">
                <a16:creationId xmlns:a16="http://schemas.microsoft.com/office/drawing/2014/main" id="{A73E3C37-88BB-4912-97BD-F2CA5815CD35}"/>
              </a:ext>
            </a:extLst>
          </p:cNvPr>
          <p:cNvPicPr>
            <a:picLocks noChangeAspect="1"/>
          </p:cNvPicPr>
          <p:nvPr/>
        </p:nvPicPr>
        <p:blipFill>
          <a:blip r:embed="rId5"/>
          <a:stretch>
            <a:fillRect/>
          </a:stretch>
        </p:blipFill>
        <p:spPr>
          <a:xfrm>
            <a:off x="7411684" y="3652421"/>
            <a:ext cx="4917589" cy="2204436"/>
          </a:xfrm>
          <a:prstGeom prst="rect">
            <a:avLst/>
          </a:prstGeom>
        </p:spPr>
      </p:pic>
      <p:pic>
        <p:nvPicPr>
          <p:cNvPr id="8" name="Picture 7">
            <a:extLst>
              <a:ext uri="{FF2B5EF4-FFF2-40B4-BE49-F238E27FC236}">
                <a16:creationId xmlns:a16="http://schemas.microsoft.com/office/drawing/2014/main" id="{AEC9E3F9-A753-4706-AAC5-A51E8C6D835B}"/>
              </a:ext>
            </a:extLst>
          </p:cNvPr>
          <p:cNvPicPr>
            <a:picLocks noChangeAspect="1"/>
          </p:cNvPicPr>
          <p:nvPr/>
        </p:nvPicPr>
        <p:blipFill>
          <a:blip r:embed="rId6"/>
          <a:stretch>
            <a:fillRect/>
          </a:stretch>
        </p:blipFill>
        <p:spPr>
          <a:xfrm>
            <a:off x="8466667" y="803161"/>
            <a:ext cx="3725333" cy="2050880"/>
          </a:xfrm>
          <a:prstGeom prst="rect">
            <a:avLst/>
          </a:prstGeom>
        </p:spPr>
      </p:pic>
    </p:spTree>
    <p:extLst>
      <p:ext uri="{BB962C8B-B14F-4D97-AF65-F5344CB8AC3E}">
        <p14:creationId xmlns:p14="http://schemas.microsoft.com/office/powerpoint/2010/main" val="117653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AB32-E12C-4524-8A66-EE2004984950}"/>
              </a:ext>
            </a:extLst>
          </p:cNvPr>
          <p:cNvSpPr>
            <a:spLocks noGrp="1"/>
          </p:cNvSpPr>
          <p:nvPr>
            <p:ph type="title"/>
          </p:nvPr>
        </p:nvSpPr>
        <p:spPr>
          <a:xfrm>
            <a:off x="204186" y="-143054"/>
            <a:ext cx="11884865" cy="1143000"/>
          </a:xfrm>
        </p:spPr>
        <p:txBody>
          <a:bodyPr vert="horz" lIns="91440" tIns="45720" rIns="91440" bIns="45720" rtlCol="0" anchor="ctr">
            <a:normAutofit/>
          </a:bodyPr>
          <a:lstStyle/>
          <a:p>
            <a:r>
              <a:rPr lang="en-US" kern="1200" dirty="0">
                <a:latin typeface="+mj-lt"/>
                <a:ea typeface="+mj-ea"/>
                <a:cs typeface="+mj-cs"/>
              </a:rPr>
              <a:t>Current Space Plans &amp; Dreams: </a:t>
            </a:r>
            <a:r>
              <a:rPr lang="en-US" kern="1200" dirty="0" err="1">
                <a:latin typeface="+mj-lt"/>
                <a:ea typeface="+mj-ea"/>
                <a:cs typeface="+mj-cs"/>
              </a:rPr>
              <a:t>BCoE</a:t>
            </a:r>
            <a:endParaRPr lang="en-US" kern="1200" dirty="0">
              <a:latin typeface="+mj-lt"/>
              <a:ea typeface="+mj-ea"/>
              <a:cs typeface="+mj-cs"/>
            </a:endParaRPr>
          </a:p>
        </p:txBody>
      </p:sp>
      <p:sp>
        <p:nvSpPr>
          <p:cNvPr id="6" name="TextBox 5">
            <a:extLst>
              <a:ext uri="{FF2B5EF4-FFF2-40B4-BE49-F238E27FC236}">
                <a16:creationId xmlns:a16="http://schemas.microsoft.com/office/drawing/2014/main" id="{F776887F-885B-472B-A153-FD09D40A1D18}"/>
              </a:ext>
            </a:extLst>
          </p:cNvPr>
          <p:cNvSpPr txBox="1"/>
          <p:nvPr/>
        </p:nvSpPr>
        <p:spPr>
          <a:xfrm>
            <a:off x="9003418" y="1528284"/>
            <a:ext cx="3068469" cy="1200329"/>
          </a:xfrm>
          <a:prstGeom prst="rect">
            <a:avLst/>
          </a:prstGeom>
          <a:noFill/>
        </p:spPr>
        <p:txBody>
          <a:bodyPr wrap="none" rtlCol="0">
            <a:spAutoFit/>
          </a:bodyPr>
          <a:lstStyle/>
          <a:p>
            <a:r>
              <a:rPr lang="en-US" sz="2400" dirty="0"/>
              <a:t>Randy J. Cleveland </a:t>
            </a:r>
          </a:p>
          <a:p>
            <a:r>
              <a:rPr lang="en-US" sz="2400" dirty="0"/>
              <a:t>Engineering Student </a:t>
            </a:r>
          </a:p>
          <a:p>
            <a:r>
              <a:rPr lang="en-US" sz="2400" dirty="0"/>
              <a:t>Center (underway)</a:t>
            </a:r>
          </a:p>
        </p:txBody>
      </p:sp>
      <p:pic>
        <p:nvPicPr>
          <p:cNvPr id="3" name="Picture 2">
            <a:extLst>
              <a:ext uri="{FF2B5EF4-FFF2-40B4-BE49-F238E27FC236}">
                <a16:creationId xmlns:a16="http://schemas.microsoft.com/office/drawing/2014/main" id="{4E184FDB-AA1B-4A51-9217-F262B70273D4}"/>
              </a:ext>
            </a:extLst>
          </p:cNvPr>
          <p:cNvPicPr>
            <a:picLocks noChangeAspect="1"/>
          </p:cNvPicPr>
          <p:nvPr/>
        </p:nvPicPr>
        <p:blipFill>
          <a:blip r:embed="rId3"/>
          <a:stretch>
            <a:fillRect/>
          </a:stretch>
        </p:blipFill>
        <p:spPr>
          <a:xfrm>
            <a:off x="-727787" y="869660"/>
            <a:ext cx="7142940" cy="4280837"/>
          </a:xfrm>
          <a:prstGeom prst="rect">
            <a:avLst/>
          </a:prstGeom>
        </p:spPr>
      </p:pic>
      <p:pic>
        <p:nvPicPr>
          <p:cNvPr id="4" name="Picture 3">
            <a:extLst>
              <a:ext uri="{FF2B5EF4-FFF2-40B4-BE49-F238E27FC236}">
                <a16:creationId xmlns:a16="http://schemas.microsoft.com/office/drawing/2014/main" id="{E076CECE-E609-4CD6-9754-C7DAC75B2F52}"/>
              </a:ext>
            </a:extLst>
          </p:cNvPr>
          <p:cNvPicPr>
            <a:picLocks noChangeAspect="1"/>
          </p:cNvPicPr>
          <p:nvPr/>
        </p:nvPicPr>
        <p:blipFill>
          <a:blip r:embed="rId4"/>
          <a:stretch>
            <a:fillRect/>
          </a:stretch>
        </p:blipFill>
        <p:spPr>
          <a:xfrm>
            <a:off x="6096000" y="2812592"/>
            <a:ext cx="6104316" cy="3003112"/>
          </a:xfrm>
          <a:prstGeom prst="rect">
            <a:avLst/>
          </a:prstGeom>
        </p:spPr>
      </p:pic>
    </p:spTree>
    <p:extLst>
      <p:ext uri="{BB962C8B-B14F-4D97-AF65-F5344CB8AC3E}">
        <p14:creationId xmlns:p14="http://schemas.microsoft.com/office/powerpoint/2010/main" val="2262872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AB32-E12C-4524-8A66-EE2004984950}"/>
              </a:ext>
            </a:extLst>
          </p:cNvPr>
          <p:cNvSpPr>
            <a:spLocks noGrp="1"/>
          </p:cNvSpPr>
          <p:nvPr>
            <p:ph type="title"/>
          </p:nvPr>
        </p:nvSpPr>
        <p:spPr>
          <a:xfrm>
            <a:off x="914997" y="-10497"/>
            <a:ext cx="10667403" cy="1143000"/>
          </a:xfrm>
        </p:spPr>
        <p:txBody>
          <a:bodyPr vert="horz" lIns="91440" tIns="45720" rIns="91440" bIns="45720" rtlCol="0" anchor="ctr">
            <a:normAutofit/>
          </a:bodyPr>
          <a:lstStyle/>
          <a:p>
            <a:r>
              <a:rPr lang="en-US" kern="1200" dirty="0">
                <a:latin typeface="+mj-lt"/>
                <a:ea typeface="+mj-ea"/>
                <a:cs typeface="+mj-cs"/>
              </a:rPr>
              <a:t>Current Space Plans &amp; Dreams: CAAD</a:t>
            </a:r>
          </a:p>
        </p:txBody>
      </p:sp>
      <p:sp>
        <p:nvSpPr>
          <p:cNvPr id="4" name="Content Placeholder 3">
            <a:extLst>
              <a:ext uri="{FF2B5EF4-FFF2-40B4-BE49-F238E27FC236}">
                <a16:creationId xmlns:a16="http://schemas.microsoft.com/office/drawing/2014/main" id="{C3573B61-6D2C-395C-4437-4B778D4381EC}"/>
              </a:ext>
            </a:extLst>
          </p:cNvPr>
          <p:cNvSpPr>
            <a:spLocks noGrp="1"/>
          </p:cNvSpPr>
          <p:nvPr>
            <p:ph idx="1"/>
          </p:nvPr>
        </p:nvSpPr>
        <p:spPr/>
        <p:txBody>
          <a:bodyPr>
            <a:normAutofit lnSpcReduction="10000"/>
          </a:bodyPr>
          <a:lstStyle/>
          <a:p>
            <a:r>
              <a:rPr lang="en-US" dirty="0"/>
              <a:t>Plans are underway to transform the CAAD Library into a unique space that better serves the needs of its interdisciplinary college.</a:t>
            </a:r>
          </a:p>
          <a:p>
            <a:r>
              <a:rPr lang="en-US" dirty="0"/>
              <a:t>The space will be collaborative</a:t>
            </a:r>
            <a:r>
              <a:rPr lang="en-US"/>
              <a:t>, adaptable </a:t>
            </a:r>
            <a:r>
              <a:rPr lang="en-US" dirty="0"/>
              <a:t>&amp; technology enabled.</a:t>
            </a:r>
          </a:p>
          <a:p>
            <a:r>
              <a:rPr lang="en-US" dirty="0"/>
              <a:t>The CAAD Library will serve as a 3</a:t>
            </a:r>
            <a:r>
              <a:rPr lang="en-US" baseline="30000" dirty="0"/>
              <a:t>rd</a:t>
            </a:r>
            <a:r>
              <a:rPr lang="en-US" dirty="0"/>
              <a:t> space/place for students &amp; faculty on an ever growing and busy campus</a:t>
            </a:r>
          </a:p>
          <a:p>
            <a:endParaRPr lang="en-US" dirty="0"/>
          </a:p>
        </p:txBody>
      </p:sp>
    </p:spTree>
    <p:extLst>
      <p:ext uri="{BB962C8B-B14F-4D97-AF65-F5344CB8AC3E}">
        <p14:creationId xmlns:p14="http://schemas.microsoft.com/office/powerpoint/2010/main" val="360265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descr="http://www.situstudio.com/sites/default/files/newsite_makerspace163_0.jpg">
            <a:hlinkClick r:id="rId2"/>
            <a:extLst>
              <a:ext uri="{FF2B5EF4-FFF2-40B4-BE49-F238E27FC236}">
                <a16:creationId xmlns:a16="http://schemas.microsoft.com/office/drawing/2014/main" id="{0A6D167A-9642-89E0-1A25-5C1ED5A83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28274"/>
            <a:ext cx="6054436" cy="41817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ttps://encrypted-tbn1.gstatic.com/images?q=tbn:ANd9GcQgPkYa6Omm7W0sDcwu_RuPGSBlH1L1QqNjR_bWJGbEqm_jCCrP">
            <a:extLst>
              <a:ext uri="{FF2B5EF4-FFF2-40B4-BE49-F238E27FC236}">
                <a16:creationId xmlns:a16="http://schemas.microsoft.com/office/drawing/2014/main" id="{712475A2-AFA1-00CD-1E1D-6578B1345F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5340" y="1250579"/>
            <a:ext cx="4670969" cy="30027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1567E28-BB51-C60A-DDED-ED9F39776C52}"/>
              </a:ext>
            </a:extLst>
          </p:cNvPr>
          <p:cNvSpPr txBox="1"/>
          <p:nvPr/>
        </p:nvSpPr>
        <p:spPr>
          <a:xfrm>
            <a:off x="7543800" y="4932947"/>
            <a:ext cx="3047629" cy="461665"/>
          </a:xfrm>
          <a:prstGeom prst="rect">
            <a:avLst/>
          </a:prstGeom>
          <a:noFill/>
        </p:spPr>
        <p:txBody>
          <a:bodyPr wrap="none" rtlCol="0">
            <a:spAutoFit/>
          </a:bodyPr>
          <a:lstStyle/>
          <a:p>
            <a:r>
              <a:rPr lang="en-US" sz="2400" dirty="0"/>
              <a:t>Imagineering Design</a:t>
            </a:r>
          </a:p>
        </p:txBody>
      </p:sp>
      <p:sp>
        <p:nvSpPr>
          <p:cNvPr id="5" name="TextBox 4">
            <a:extLst>
              <a:ext uri="{FF2B5EF4-FFF2-40B4-BE49-F238E27FC236}">
                <a16:creationId xmlns:a16="http://schemas.microsoft.com/office/drawing/2014/main" id="{8EFDB63C-130E-AFCA-C0DD-87AFD0140E41}"/>
              </a:ext>
            </a:extLst>
          </p:cNvPr>
          <p:cNvSpPr txBox="1"/>
          <p:nvPr/>
        </p:nvSpPr>
        <p:spPr>
          <a:xfrm>
            <a:off x="0" y="5053263"/>
            <a:ext cx="8339267" cy="830997"/>
          </a:xfrm>
          <a:prstGeom prst="rect">
            <a:avLst/>
          </a:prstGeom>
          <a:noFill/>
        </p:spPr>
        <p:txBody>
          <a:bodyPr wrap="square" rtlCol="0">
            <a:spAutoFit/>
          </a:bodyPr>
          <a:lstStyle/>
          <a:p>
            <a:r>
              <a:rPr lang="en-US" sz="2400" dirty="0"/>
              <a:t>Collaborative Makerspaces: Student &amp; Faculty Project </a:t>
            </a:r>
          </a:p>
          <a:p>
            <a:r>
              <a:rPr lang="en-US" sz="2400" dirty="0"/>
              <a:t>and Innovation/Industry/Incubator Spaces</a:t>
            </a:r>
          </a:p>
        </p:txBody>
      </p:sp>
    </p:spTree>
    <p:extLst>
      <p:ext uri="{BB962C8B-B14F-4D97-AF65-F5344CB8AC3E}">
        <p14:creationId xmlns:p14="http://schemas.microsoft.com/office/powerpoint/2010/main" val="4002477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FBF80-970D-7912-F0A8-8303CC11555B}"/>
              </a:ext>
            </a:extLst>
          </p:cNvPr>
          <p:cNvSpPr>
            <a:spLocks noGrp="1"/>
          </p:cNvSpPr>
          <p:nvPr>
            <p:ph type="title"/>
          </p:nvPr>
        </p:nvSpPr>
        <p:spPr/>
        <p:txBody>
          <a:bodyPr>
            <a:normAutofit fontScale="90000"/>
          </a:bodyPr>
          <a:lstStyle/>
          <a:p>
            <a:r>
              <a:rPr lang="en-US" dirty="0"/>
              <a:t>Current Space Plans &amp; Dreams: </a:t>
            </a:r>
            <a:br>
              <a:rPr lang="en-US" dirty="0"/>
            </a:br>
            <a:r>
              <a:rPr lang="en-US" dirty="0"/>
              <a:t>Dean’s Suite &amp; CMS</a:t>
            </a:r>
          </a:p>
        </p:txBody>
      </p:sp>
      <p:sp>
        <p:nvSpPr>
          <p:cNvPr id="3" name="Content Placeholder 2">
            <a:extLst>
              <a:ext uri="{FF2B5EF4-FFF2-40B4-BE49-F238E27FC236}">
                <a16:creationId xmlns:a16="http://schemas.microsoft.com/office/drawing/2014/main" id="{5A00B558-5D06-E1C7-86F4-B22CB1DB7E84}"/>
              </a:ext>
            </a:extLst>
          </p:cNvPr>
          <p:cNvSpPr>
            <a:spLocks noGrp="1"/>
          </p:cNvSpPr>
          <p:nvPr>
            <p:ph idx="1"/>
          </p:nvPr>
        </p:nvSpPr>
        <p:spPr/>
        <p:txBody>
          <a:bodyPr>
            <a:normAutofit/>
          </a:bodyPr>
          <a:lstStyle/>
          <a:p>
            <a:r>
              <a:rPr lang="en-US" dirty="0"/>
              <a:t>Mobile, wireless connectivity</a:t>
            </a:r>
          </a:p>
          <a:p>
            <a:r>
              <a:rPr lang="en-US" dirty="0"/>
              <a:t>Donor engagement &amp; fundraising</a:t>
            </a:r>
          </a:p>
          <a:p>
            <a:r>
              <a:rPr lang="en-US" dirty="0"/>
              <a:t>Hoteling model for office spaces</a:t>
            </a:r>
          </a:p>
          <a:p>
            <a:r>
              <a:rPr lang="en-US" dirty="0"/>
              <a:t>Reconfigurable</a:t>
            </a:r>
          </a:p>
          <a:p>
            <a:r>
              <a:rPr lang="en-US" dirty="0"/>
              <a:t>Emphasizing team projects &amp; </a:t>
            </a:r>
          </a:p>
          <a:p>
            <a:pPr marL="0" indent="0">
              <a:buNone/>
            </a:pPr>
            <a:r>
              <a:rPr lang="en-US" dirty="0"/>
              <a:t>community building</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7" name="Picture Placeholder 6">
            <a:extLst>
              <a:ext uri="{FF2B5EF4-FFF2-40B4-BE49-F238E27FC236}">
                <a16:creationId xmlns:a16="http://schemas.microsoft.com/office/drawing/2014/main" id="{D703C347-4095-E615-70DC-E1620061492A}"/>
              </a:ext>
            </a:extLst>
          </p:cNvPr>
          <p:cNvPicPr>
            <a:picLocks noGrp="1" noChangeAspect="1"/>
          </p:cNvPicPr>
          <p:nvPr>
            <p:ph type="pic" idx="13"/>
          </p:nvPr>
        </p:nvPicPr>
        <p:blipFill>
          <a:blip r:embed="rId2"/>
          <a:srcRect t="15740" b="15740"/>
          <a:stretch>
            <a:fillRect/>
          </a:stretch>
        </p:blipFill>
        <p:spPr>
          <a:xfrm>
            <a:off x="8374214" y="1600201"/>
            <a:ext cx="3512986" cy="3549315"/>
          </a:xfrm>
          <a:prstGeom prst="rect">
            <a:avLst/>
          </a:prstGeom>
        </p:spPr>
      </p:pic>
    </p:spTree>
    <p:extLst>
      <p:ext uri="{BB962C8B-B14F-4D97-AF65-F5344CB8AC3E}">
        <p14:creationId xmlns:p14="http://schemas.microsoft.com/office/powerpoint/2010/main" val="609377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AB32-E12C-4524-8A66-EE2004984950}"/>
              </a:ext>
            </a:extLst>
          </p:cNvPr>
          <p:cNvSpPr>
            <a:spLocks noGrp="1"/>
          </p:cNvSpPr>
          <p:nvPr>
            <p:ph type="title"/>
          </p:nvPr>
        </p:nvSpPr>
        <p:spPr>
          <a:xfrm>
            <a:off x="204185" y="53623"/>
            <a:ext cx="11884865" cy="1143000"/>
          </a:xfrm>
        </p:spPr>
        <p:txBody>
          <a:bodyPr vert="horz" lIns="91440" tIns="45720" rIns="91440" bIns="45720" rtlCol="0" anchor="ctr">
            <a:normAutofit fontScale="90000"/>
          </a:bodyPr>
          <a:lstStyle/>
          <a:p>
            <a:r>
              <a:rPr lang="en-US" kern="1200" dirty="0">
                <a:latin typeface="+mj-lt"/>
                <a:ea typeface="+mj-ea"/>
                <a:cs typeface="+mj-cs"/>
              </a:rPr>
              <a:t>Mississippi State University: A Comprehensive Land-Grant Institution</a:t>
            </a:r>
          </a:p>
        </p:txBody>
      </p:sp>
      <p:sp>
        <p:nvSpPr>
          <p:cNvPr id="9" name="TextBox 8">
            <a:extLst>
              <a:ext uri="{FF2B5EF4-FFF2-40B4-BE49-F238E27FC236}">
                <a16:creationId xmlns:a16="http://schemas.microsoft.com/office/drawing/2014/main" id="{57FA0DF9-A6E3-4BF8-AC87-6B795C80AD19}"/>
              </a:ext>
            </a:extLst>
          </p:cNvPr>
          <p:cNvSpPr txBox="1"/>
          <p:nvPr/>
        </p:nvSpPr>
        <p:spPr>
          <a:xfrm>
            <a:off x="204186" y="4766790"/>
            <a:ext cx="11884865" cy="894587"/>
          </a:xfrm>
          <a:prstGeom prst="rect">
            <a:avLst/>
          </a:prstGeom>
        </p:spPr>
        <p:txBody>
          <a:bodyPr vert="horz" lIns="91440" tIns="45720" rIns="91440" bIns="45720" rtlCol="0">
            <a:normAutofit/>
          </a:bodyPr>
          <a:lstStyle/>
          <a:p>
            <a:r>
              <a:rPr lang="en-US" sz="3200" dirty="0">
                <a:solidFill>
                  <a:srgbClr val="000000"/>
                </a:solidFill>
              </a:rPr>
              <a:t>Athletics is often viewed as the ‘front porch’ of the university</a:t>
            </a:r>
            <a:endParaRPr lang="en-US" sz="2000" dirty="0"/>
          </a:p>
          <a:p>
            <a:pPr defTabSz="457189">
              <a:lnSpc>
                <a:spcPct val="90000"/>
              </a:lnSpc>
              <a:spcBef>
                <a:spcPct val="20000"/>
              </a:spcBef>
              <a:buFont typeface="Arial"/>
            </a:pPr>
            <a:endParaRPr lang="en-US" sz="2000" dirty="0"/>
          </a:p>
        </p:txBody>
      </p:sp>
      <p:pic>
        <p:nvPicPr>
          <p:cNvPr id="4" name="Picture 2" descr="National Champions FB">
            <a:extLst>
              <a:ext uri="{FF2B5EF4-FFF2-40B4-BE49-F238E27FC236}">
                <a16:creationId xmlns:a16="http://schemas.microsoft.com/office/drawing/2014/main" id="{0AB32098-7950-4552-BA4A-5FF5DC452C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9769" y="1271271"/>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SU&amp;#39;s football turf again named best in the country | Mississippi State  University">
            <a:extLst>
              <a:ext uri="{FF2B5EF4-FFF2-40B4-BE49-F238E27FC236}">
                <a16:creationId xmlns:a16="http://schemas.microsoft.com/office/drawing/2014/main" id="{D9664ECC-E7B2-45C2-9D1D-FF7DA7D93C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31" y="1271271"/>
            <a:ext cx="5077153" cy="3382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170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AB32-E12C-4524-8A66-EE2004984950}"/>
              </a:ext>
            </a:extLst>
          </p:cNvPr>
          <p:cNvSpPr>
            <a:spLocks noGrp="1"/>
          </p:cNvSpPr>
          <p:nvPr>
            <p:ph type="title"/>
          </p:nvPr>
        </p:nvSpPr>
        <p:spPr>
          <a:xfrm>
            <a:off x="204186" y="-5404"/>
            <a:ext cx="11884865" cy="1143000"/>
          </a:xfrm>
        </p:spPr>
        <p:txBody>
          <a:bodyPr vert="horz" lIns="91440" tIns="45720" rIns="91440" bIns="45720" rtlCol="0" anchor="ctr">
            <a:normAutofit fontScale="90000"/>
          </a:bodyPr>
          <a:lstStyle/>
          <a:p>
            <a:r>
              <a:rPr lang="en-US" kern="1200" dirty="0">
                <a:latin typeface="+mj-lt"/>
                <a:ea typeface="+mj-ea"/>
                <a:cs typeface="+mj-cs"/>
              </a:rPr>
              <a:t>Current Space Plans &amp; Dreams:</a:t>
            </a:r>
            <a:br>
              <a:rPr lang="en-US" kern="1200" dirty="0">
                <a:latin typeface="+mj-lt"/>
                <a:ea typeface="+mj-ea"/>
                <a:cs typeface="+mj-cs"/>
              </a:rPr>
            </a:br>
            <a:r>
              <a:rPr lang="en-US" kern="1200" dirty="0">
                <a:latin typeface="+mj-lt"/>
                <a:ea typeface="+mj-ea"/>
                <a:cs typeface="+mj-cs"/>
              </a:rPr>
              <a:t>Mitchell Memorial Library</a:t>
            </a:r>
          </a:p>
        </p:txBody>
      </p:sp>
      <p:sp>
        <p:nvSpPr>
          <p:cNvPr id="3" name="Content Placeholder 3">
            <a:extLst>
              <a:ext uri="{FF2B5EF4-FFF2-40B4-BE49-F238E27FC236}">
                <a16:creationId xmlns:a16="http://schemas.microsoft.com/office/drawing/2014/main" id="{8FC5E1C4-3007-4BB7-9558-DFCCCF99968A}"/>
              </a:ext>
            </a:extLst>
          </p:cNvPr>
          <p:cNvSpPr>
            <a:spLocks noGrp="1"/>
          </p:cNvSpPr>
          <p:nvPr>
            <p:ph idx="1"/>
          </p:nvPr>
        </p:nvSpPr>
        <p:spPr>
          <a:xfrm>
            <a:off x="914997" y="1600201"/>
            <a:ext cx="10667403" cy="3950721"/>
          </a:xfrm>
        </p:spPr>
        <p:txBody>
          <a:bodyPr/>
          <a:lstStyle/>
          <a:p>
            <a:pPr marL="0" indent="0">
              <a:buNone/>
            </a:pPr>
            <a:r>
              <a:rPr lang="en-US" dirty="0"/>
              <a:t>Enable and Transform over 70,000 square feet of library space towards student learning and success as well as new faculty R1 research possibilities</a:t>
            </a:r>
          </a:p>
          <a:p>
            <a:pPr marL="0" indent="0">
              <a:buNone/>
            </a:pPr>
            <a:endParaRPr lang="en-US" dirty="0"/>
          </a:p>
          <a:p>
            <a:pPr marL="0" indent="0">
              <a:buNone/>
            </a:pPr>
            <a:r>
              <a:rPr lang="en-US" dirty="0"/>
              <a:t>** New construction cost ~ $600 / </a:t>
            </a:r>
            <a:r>
              <a:rPr lang="en-US" dirty="0" err="1"/>
              <a:t>sq</a:t>
            </a:r>
            <a:r>
              <a:rPr lang="en-US" dirty="0"/>
              <a:t> ft</a:t>
            </a:r>
          </a:p>
          <a:p>
            <a:pPr marL="0" indent="0">
              <a:buNone/>
            </a:pPr>
            <a:r>
              <a:rPr lang="en-US" dirty="0"/>
              <a:t>** Renovation cost ~ $ 200 / </a:t>
            </a:r>
            <a:r>
              <a:rPr lang="en-US" dirty="0" err="1"/>
              <a:t>sq</a:t>
            </a:r>
            <a:r>
              <a:rPr lang="en-US" dirty="0"/>
              <a:t> ft</a:t>
            </a:r>
          </a:p>
        </p:txBody>
      </p:sp>
    </p:spTree>
    <p:extLst>
      <p:ext uri="{BB962C8B-B14F-4D97-AF65-F5344CB8AC3E}">
        <p14:creationId xmlns:p14="http://schemas.microsoft.com/office/powerpoint/2010/main" val="2368242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CB03A37-BA20-AFE4-F41E-2B2FAA035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744" y="187858"/>
            <a:ext cx="5344474" cy="3403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836D9CFD-DED1-F823-8F45-37FE99D25F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0"/>
            <a:ext cx="4339936" cy="3254952"/>
          </a:xfrm>
          <a:prstGeom prst="rect">
            <a:avLst/>
          </a:prstGeom>
        </p:spPr>
      </p:pic>
      <p:sp>
        <p:nvSpPr>
          <p:cNvPr id="4" name="TextBox 3">
            <a:extLst>
              <a:ext uri="{FF2B5EF4-FFF2-40B4-BE49-F238E27FC236}">
                <a16:creationId xmlns:a16="http://schemas.microsoft.com/office/drawing/2014/main" id="{50457EA5-5D1D-2F5A-E24D-17C066C4304D}"/>
              </a:ext>
            </a:extLst>
          </p:cNvPr>
          <p:cNvSpPr txBox="1"/>
          <p:nvPr/>
        </p:nvSpPr>
        <p:spPr>
          <a:xfrm>
            <a:off x="1129872" y="3946358"/>
            <a:ext cx="5344473" cy="1815882"/>
          </a:xfrm>
          <a:prstGeom prst="rect">
            <a:avLst/>
          </a:prstGeom>
          <a:noFill/>
        </p:spPr>
        <p:txBody>
          <a:bodyPr wrap="square" rtlCol="0">
            <a:spAutoFit/>
          </a:bodyPr>
          <a:lstStyle/>
          <a:p>
            <a:r>
              <a:rPr lang="en-US" sz="2800" dirty="0"/>
              <a:t>Immersive Technologies</a:t>
            </a:r>
          </a:p>
          <a:p>
            <a:r>
              <a:rPr lang="en-US" sz="2800" dirty="0"/>
              <a:t>Visualization Walls</a:t>
            </a:r>
          </a:p>
          <a:p>
            <a:r>
              <a:rPr lang="en-US" sz="2800" dirty="0"/>
              <a:t>Mixed Media Reality</a:t>
            </a:r>
          </a:p>
          <a:p>
            <a:r>
              <a:rPr lang="en-US" sz="2800" dirty="0"/>
              <a:t>Research Data Visualization</a:t>
            </a:r>
          </a:p>
        </p:txBody>
      </p:sp>
      <p:pic>
        <p:nvPicPr>
          <p:cNvPr id="1026" name="Picture 2" descr="ORNL VISTA Data Visualization and Exploration Laboratory | ORNL">
            <a:extLst>
              <a:ext uri="{FF2B5EF4-FFF2-40B4-BE49-F238E27FC236}">
                <a16:creationId xmlns:a16="http://schemas.microsoft.com/office/drawing/2014/main" id="{7A8E51FC-F141-E61D-EF5B-032D13D444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9222" y="2672266"/>
            <a:ext cx="5871410" cy="3197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340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loor plan for first floor of Mitchell Memorial Library">
            <a:extLst>
              <a:ext uri="{FF2B5EF4-FFF2-40B4-BE49-F238E27FC236}">
                <a16:creationId xmlns:a16="http://schemas.microsoft.com/office/drawing/2014/main" id="{B2AD9527-BCBF-462D-97FE-5ABC7467E4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000878" cy="58305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4CB40D-48E8-4432-A7FB-B92F13398BAB}"/>
              </a:ext>
            </a:extLst>
          </p:cNvPr>
          <p:cNvSpPr txBox="1"/>
          <p:nvPr/>
        </p:nvSpPr>
        <p:spPr>
          <a:xfrm>
            <a:off x="9077061" y="1390218"/>
            <a:ext cx="2624436" cy="1938992"/>
          </a:xfrm>
          <a:prstGeom prst="rect">
            <a:avLst/>
          </a:prstGeom>
          <a:noFill/>
        </p:spPr>
        <p:txBody>
          <a:bodyPr wrap="none" rtlCol="0">
            <a:spAutoFit/>
          </a:bodyPr>
          <a:lstStyle/>
          <a:p>
            <a:r>
              <a:rPr lang="en-US" sz="2400" dirty="0"/>
              <a:t>Current 1</a:t>
            </a:r>
            <a:r>
              <a:rPr lang="en-US" sz="2400" baseline="30000" dirty="0"/>
              <a:t>st</a:t>
            </a:r>
            <a:r>
              <a:rPr lang="en-US" sz="2400" dirty="0"/>
              <a:t> Floor</a:t>
            </a:r>
          </a:p>
          <a:p>
            <a:endParaRPr lang="en-US" sz="2400" dirty="0"/>
          </a:p>
          <a:p>
            <a:r>
              <a:rPr lang="en-US" sz="2400" dirty="0"/>
              <a:t>Bound Journals:</a:t>
            </a:r>
          </a:p>
          <a:p>
            <a:r>
              <a:rPr lang="en-US" sz="2400" dirty="0"/>
              <a:t>Filled: 270,000 </a:t>
            </a:r>
          </a:p>
          <a:p>
            <a:r>
              <a:rPr lang="en-US" sz="2400" dirty="0"/>
              <a:t>Capacity: 306,000 </a:t>
            </a:r>
          </a:p>
        </p:txBody>
      </p:sp>
    </p:spTree>
    <p:extLst>
      <p:ext uri="{BB962C8B-B14F-4D97-AF65-F5344CB8AC3E}">
        <p14:creationId xmlns:p14="http://schemas.microsoft.com/office/powerpoint/2010/main" val="2445485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loor plan for first floor of Mitchell Memorial Library">
            <a:extLst>
              <a:ext uri="{FF2B5EF4-FFF2-40B4-BE49-F238E27FC236}">
                <a16:creationId xmlns:a16="http://schemas.microsoft.com/office/drawing/2014/main" id="{B2AD9527-BCBF-462D-97FE-5ABC7467E4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712"/>
            <a:ext cx="9000878" cy="58305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4CB40D-48E8-4432-A7FB-B92F13398BAB}"/>
              </a:ext>
            </a:extLst>
          </p:cNvPr>
          <p:cNvSpPr txBox="1"/>
          <p:nvPr/>
        </p:nvSpPr>
        <p:spPr>
          <a:xfrm>
            <a:off x="9029436" y="1390218"/>
            <a:ext cx="3190297" cy="3046988"/>
          </a:xfrm>
          <a:prstGeom prst="rect">
            <a:avLst/>
          </a:prstGeom>
          <a:noFill/>
        </p:spPr>
        <p:txBody>
          <a:bodyPr wrap="none" rtlCol="0">
            <a:spAutoFit/>
          </a:bodyPr>
          <a:lstStyle/>
          <a:p>
            <a:r>
              <a:rPr lang="en-US" sz="2400" dirty="0"/>
              <a:t>Proposed 1</a:t>
            </a:r>
            <a:r>
              <a:rPr lang="en-US" sz="2400" baseline="30000" dirty="0"/>
              <a:t>st</a:t>
            </a:r>
            <a:r>
              <a:rPr lang="en-US" sz="2400" dirty="0"/>
              <a:t> Floor</a:t>
            </a:r>
          </a:p>
          <a:p>
            <a:endParaRPr lang="en-US" sz="2400" dirty="0"/>
          </a:p>
          <a:p>
            <a:r>
              <a:rPr lang="en-US" sz="2400" dirty="0"/>
              <a:t>Move Bound Journals</a:t>
            </a:r>
          </a:p>
          <a:p>
            <a:r>
              <a:rPr lang="en-US" sz="2400" dirty="0"/>
              <a:t>Off-site</a:t>
            </a:r>
          </a:p>
          <a:p>
            <a:endParaRPr lang="en-US" sz="2400" dirty="0"/>
          </a:p>
          <a:p>
            <a:r>
              <a:rPr lang="en-US" sz="2400" dirty="0"/>
              <a:t>Relocate Circulating</a:t>
            </a:r>
          </a:p>
          <a:p>
            <a:r>
              <a:rPr lang="en-US" sz="2400" dirty="0"/>
              <a:t>Collection (A-Z)</a:t>
            </a:r>
          </a:p>
          <a:p>
            <a:r>
              <a:rPr lang="en-US" sz="2400" dirty="0"/>
              <a:t>into compact shelving</a:t>
            </a:r>
          </a:p>
        </p:txBody>
      </p:sp>
      <p:sp>
        <p:nvSpPr>
          <p:cNvPr id="2" name="TextBox 1">
            <a:extLst>
              <a:ext uri="{FF2B5EF4-FFF2-40B4-BE49-F238E27FC236}">
                <a16:creationId xmlns:a16="http://schemas.microsoft.com/office/drawing/2014/main" id="{3DD77E35-3D01-43A5-B85D-664C555426A7}"/>
              </a:ext>
            </a:extLst>
          </p:cNvPr>
          <p:cNvSpPr txBox="1"/>
          <p:nvPr/>
        </p:nvSpPr>
        <p:spPr>
          <a:xfrm>
            <a:off x="4240763" y="1491393"/>
            <a:ext cx="1964093" cy="1200329"/>
          </a:xfrm>
          <a:prstGeom prst="rect">
            <a:avLst/>
          </a:prstGeom>
          <a:solidFill>
            <a:srgbClr val="FFFF00"/>
          </a:solidFill>
        </p:spPr>
        <p:txBody>
          <a:bodyPr wrap="square" rtlCol="0">
            <a:spAutoFit/>
          </a:bodyPr>
          <a:lstStyle/>
          <a:p>
            <a:endParaRPr lang="en-US" dirty="0"/>
          </a:p>
          <a:p>
            <a:r>
              <a:rPr lang="en-US" dirty="0"/>
              <a:t>Print Collection</a:t>
            </a:r>
          </a:p>
          <a:p>
            <a:endParaRPr lang="en-US" dirty="0"/>
          </a:p>
          <a:p>
            <a:endParaRPr lang="en-US" dirty="0"/>
          </a:p>
        </p:txBody>
      </p:sp>
      <p:sp>
        <p:nvSpPr>
          <p:cNvPr id="6" name="TextBox 5">
            <a:extLst>
              <a:ext uri="{FF2B5EF4-FFF2-40B4-BE49-F238E27FC236}">
                <a16:creationId xmlns:a16="http://schemas.microsoft.com/office/drawing/2014/main" id="{A32F6BF9-8A89-4349-8649-992911B3E4EA}"/>
              </a:ext>
            </a:extLst>
          </p:cNvPr>
          <p:cNvSpPr txBox="1"/>
          <p:nvPr/>
        </p:nvSpPr>
        <p:spPr>
          <a:xfrm rot="5400000">
            <a:off x="3422080" y="3816302"/>
            <a:ext cx="2401128" cy="1200329"/>
          </a:xfrm>
          <a:prstGeom prst="rect">
            <a:avLst/>
          </a:prstGeom>
          <a:solidFill>
            <a:srgbClr val="FFFF00"/>
          </a:solidFill>
        </p:spPr>
        <p:txBody>
          <a:bodyPr wrap="square" rtlCol="0">
            <a:spAutoFit/>
          </a:bodyPr>
          <a:lstStyle/>
          <a:p>
            <a:endParaRPr lang="en-US" dirty="0"/>
          </a:p>
          <a:p>
            <a:r>
              <a:rPr lang="en-US" dirty="0"/>
              <a:t>    Print Collection</a:t>
            </a:r>
          </a:p>
          <a:p>
            <a:endParaRPr lang="en-US" dirty="0"/>
          </a:p>
          <a:p>
            <a:endParaRPr lang="en-US" dirty="0"/>
          </a:p>
        </p:txBody>
      </p:sp>
      <p:sp>
        <p:nvSpPr>
          <p:cNvPr id="7" name="TextBox 6">
            <a:extLst>
              <a:ext uri="{FF2B5EF4-FFF2-40B4-BE49-F238E27FC236}">
                <a16:creationId xmlns:a16="http://schemas.microsoft.com/office/drawing/2014/main" id="{0988BA1C-1B19-44BA-9EDA-AB830A1DF5E8}"/>
              </a:ext>
            </a:extLst>
          </p:cNvPr>
          <p:cNvSpPr txBox="1"/>
          <p:nvPr/>
        </p:nvSpPr>
        <p:spPr>
          <a:xfrm>
            <a:off x="1208031" y="1356166"/>
            <a:ext cx="1171275" cy="307777"/>
          </a:xfrm>
          <a:prstGeom prst="rect">
            <a:avLst/>
          </a:prstGeom>
          <a:solidFill>
            <a:srgbClr val="FFFF00"/>
          </a:solidFill>
        </p:spPr>
        <p:txBody>
          <a:bodyPr wrap="square" rtlCol="0">
            <a:spAutoFit/>
          </a:bodyPr>
          <a:lstStyle/>
          <a:p>
            <a:r>
              <a:rPr lang="en-US" sz="1400" dirty="0"/>
              <a:t>Digitization</a:t>
            </a:r>
          </a:p>
        </p:txBody>
      </p:sp>
      <p:sp>
        <p:nvSpPr>
          <p:cNvPr id="8" name="TextBox 7">
            <a:extLst>
              <a:ext uri="{FF2B5EF4-FFF2-40B4-BE49-F238E27FC236}">
                <a16:creationId xmlns:a16="http://schemas.microsoft.com/office/drawing/2014/main" id="{00F107FD-BE60-4DF0-8EB9-B75E1E56F9F0}"/>
              </a:ext>
            </a:extLst>
          </p:cNvPr>
          <p:cNvSpPr txBox="1"/>
          <p:nvPr/>
        </p:nvSpPr>
        <p:spPr>
          <a:xfrm>
            <a:off x="6790822" y="5037825"/>
            <a:ext cx="2224335" cy="523220"/>
          </a:xfrm>
          <a:prstGeom prst="rect">
            <a:avLst/>
          </a:prstGeom>
          <a:solidFill>
            <a:srgbClr val="FFFF00"/>
          </a:solidFill>
        </p:spPr>
        <p:txBody>
          <a:bodyPr wrap="square" rtlCol="0">
            <a:spAutoFit/>
          </a:bodyPr>
          <a:lstStyle/>
          <a:p>
            <a:r>
              <a:rPr lang="en-US" sz="1400" dirty="0"/>
              <a:t>Faculty / Graduate Lounge / Reading Room</a:t>
            </a:r>
            <a:endParaRPr lang="en-US" sz="800" dirty="0"/>
          </a:p>
        </p:txBody>
      </p:sp>
      <p:cxnSp>
        <p:nvCxnSpPr>
          <p:cNvPr id="4" name="Straight Arrow Connector 3">
            <a:extLst>
              <a:ext uri="{FF2B5EF4-FFF2-40B4-BE49-F238E27FC236}">
                <a16:creationId xmlns:a16="http://schemas.microsoft.com/office/drawing/2014/main" id="{04BCD5FE-81CB-421E-9C32-D1BBB22871E3}"/>
              </a:ext>
            </a:extLst>
          </p:cNvPr>
          <p:cNvCxnSpPr>
            <a:cxnSpLocks/>
          </p:cNvCxnSpPr>
          <p:nvPr/>
        </p:nvCxnSpPr>
        <p:spPr>
          <a:xfrm flipH="1" flipV="1">
            <a:off x="4854805" y="2787243"/>
            <a:ext cx="2026762" cy="2152539"/>
          </a:xfrm>
          <a:prstGeom prst="straightConnector1">
            <a:avLst/>
          </a:prstGeom>
          <a:ln w="635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5182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C00C4E-3BCE-4276-BEAF-37E0D243C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220"/>
            <a:ext cx="6571084" cy="4380723"/>
          </a:xfrm>
          <a:prstGeom prst="rect">
            <a:avLst/>
          </a:prstGeom>
        </p:spPr>
      </p:pic>
      <p:pic>
        <p:nvPicPr>
          <p:cNvPr id="5" name="Picture 4">
            <a:extLst>
              <a:ext uri="{FF2B5EF4-FFF2-40B4-BE49-F238E27FC236}">
                <a16:creationId xmlns:a16="http://schemas.microsoft.com/office/drawing/2014/main" id="{4605F5CE-2B32-497A-91D0-8566D16E52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9381" y="1"/>
            <a:ext cx="4489987" cy="2993324"/>
          </a:xfrm>
          <a:prstGeom prst="rect">
            <a:avLst/>
          </a:prstGeom>
        </p:spPr>
      </p:pic>
      <p:pic>
        <p:nvPicPr>
          <p:cNvPr id="2050" name="Picture 2" descr="Movable Library Shelves Expand Book Storage Capacity at University">
            <a:extLst>
              <a:ext uri="{FF2B5EF4-FFF2-40B4-BE49-F238E27FC236}">
                <a16:creationId xmlns:a16="http://schemas.microsoft.com/office/drawing/2014/main" id="{525332E2-A015-420D-9C90-81B449689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602" y="4073329"/>
            <a:ext cx="4825933" cy="32556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88D1F5-D643-4080-A887-2FDB90416DF0}"/>
              </a:ext>
            </a:extLst>
          </p:cNvPr>
          <p:cNvSpPr txBox="1"/>
          <p:nvPr/>
        </p:nvSpPr>
        <p:spPr>
          <a:xfrm>
            <a:off x="4632158" y="4319337"/>
            <a:ext cx="7177285" cy="1569660"/>
          </a:xfrm>
          <a:prstGeom prst="rect">
            <a:avLst/>
          </a:prstGeom>
          <a:noFill/>
        </p:spPr>
        <p:txBody>
          <a:bodyPr wrap="square" rtlCol="0">
            <a:spAutoFit/>
          </a:bodyPr>
          <a:lstStyle/>
          <a:p>
            <a:r>
              <a:rPr lang="en-US" sz="2400" dirty="0"/>
              <a:t>Digitization Lab</a:t>
            </a:r>
          </a:p>
          <a:p>
            <a:r>
              <a:rPr lang="en-US" sz="2400" dirty="0"/>
              <a:t>Faculty Lounge</a:t>
            </a:r>
          </a:p>
          <a:p>
            <a:r>
              <a:rPr lang="en-US" sz="2400" dirty="0"/>
              <a:t>Compact Shelving </a:t>
            </a:r>
          </a:p>
          <a:p>
            <a:r>
              <a:rPr lang="en-US" sz="2400" dirty="0"/>
              <a:t>Digital Signage </a:t>
            </a:r>
          </a:p>
        </p:txBody>
      </p:sp>
      <p:pic>
        <p:nvPicPr>
          <p:cNvPr id="2" name="Picture 2" descr="http://www.hammonds.gi/images/DIGITAL%20SIGNAGE/SUPERMARKET.jpg">
            <a:hlinkClick r:id="rId5"/>
            <a:extLst>
              <a:ext uri="{FF2B5EF4-FFF2-40B4-BE49-F238E27FC236}">
                <a16:creationId xmlns:a16="http://schemas.microsoft.com/office/drawing/2014/main" id="{D198D181-017F-E3A0-8BC6-F2F5D250C3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29671" y="3025283"/>
            <a:ext cx="2930308" cy="2262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693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4CB40D-48E8-4432-A7FB-B92F13398BAB}"/>
              </a:ext>
            </a:extLst>
          </p:cNvPr>
          <p:cNvSpPr txBox="1"/>
          <p:nvPr/>
        </p:nvSpPr>
        <p:spPr>
          <a:xfrm>
            <a:off x="8703435" y="1390218"/>
            <a:ext cx="2686954" cy="461665"/>
          </a:xfrm>
          <a:prstGeom prst="rect">
            <a:avLst/>
          </a:prstGeom>
          <a:noFill/>
        </p:spPr>
        <p:txBody>
          <a:bodyPr wrap="none" rtlCol="0">
            <a:spAutoFit/>
          </a:bodyPr>
          <a:lstStyle/>
          <a:p>
            <a:r>
              <a:rPr lang="en-US" sz="2400" dirty="0"/>
              <a:t>Current 2</a:t>
            </a:r>
            <a:r>
              <a:rPr lang="en-US" sz="2400" baseline="30000" dirty="0"/>
              <a:t>nd</a:t>
            </a:r>
            <a:r>
              <a:rPr lang="en-US" sz="2400" dirty="0"/>
              <a:t> Floor </a:t>
            </a:r>
          </a:p>
        </p:txBody>
      </p:sp>
      <p:pic>
        <p:nvPicPr>
          <p:cNvPr id="2" name="Picture 1">
            <a:extLst>
              <a:ext uri="{FF2B5EF4-FFF2-40B4-BE49-F238E27FC236}">
                <a16:creationId xmlns:a16="http://schemas.microsoft.com/office/drawing/2014/main" id="{5C3FBAF9-0341-4D2D-A119-A52183EAB718}"/>
              </a:ext>
            </a:extLst>
          </p:cNvPr>
          <p:cNvPicPr>
            <a:picLocks noChangeAspect="1"/>
          </p:cNvPicPr>
          <p:nvPr/>
        </p:nvPicPr>
        <p:blipFill>
          <a:blip r:embed="rId3"/>
          <a:stretch>
            <a:fillRect/>
          </a:stretch>
        </p:blipFill>
        <p:spPr>
          <a:xfrm>
            <a:off x="-1" y="13251"/>
            <a:ext cx="8485055" cy="5866439"/>
          </a:xfrm>
          <a:prstGeom prst="rect">
            <a:avLst/>
          </a:prstGeom>
        </p:spPr>
      </p:pic>
    </p:spTree>
    <p:extLst>
      <p:ext uri="{BB962C8B-B14F-4D97-AF65-F5344CB8AC3E}">
        <p14:creationId xmlns:p14="http://schemas.microsoft.com/office/powerpoint/2010/main" val="782751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4CB40D-48E8-4432-A7FB-B92F13398BAB}"/>
              </a:ext>
            </a:extLst>
          </p:cNvPr>
          <p:cNvSpPr txBox="1"/>
          <p:nvPr/>
        </p:nvSpPr>
        <p:spPr>
          <a:xfrm>
            <a:off x="8703435" y="1390218"/>
            <a:ext cx="2828018" cy="461665"/>
          </a:xfrm>
          <a:prstGeom prst="rect">
            <a:avLst/>
          </a:prstGeom>
          <a:noFill/>
        </p:spPr>
        <p:txBody>
          <a:bodyPr wrap="none" rtlCol="0">
            <a:spAutoFit/>
          </a:bodyPr>
          <a:lstStyle/>
          <a:p>
            <a:r>
              <a:rPr lang="en-US" sz="2400" dirty="0"/>
              <a:t>Proposed 2</a:t>
            </a:r>
            <a:r>
              <a:rPr lang="en-US" sz="2400" baseline="30000" dirty="0"/>
              <a:t>nd</a:t>
            </a:r>
            <a:r>
              <a:rPr lang="en-US" sz="2400" dirty="0"/>
              <a:t> Floor </a:t>
            </a:r>
          </a:p>
        </p:txBody>
      </p:sp>
      <p:pic>
        <p:nvPicPr>
          <p:cNvPr id="2" name="Picture 1">
            <a:extLst>
              <a:ext uri="{FF2B5EF4-FFF2-40B4-BE49-F238E27FC236}">
                <a16:creationId xmlns:a16="http://schemas.microsoft.com/office/drawing/2014/main" id="{5C3FBAF9-0341-4D2D-A119-A52183EAB718}"/>
              </a:ext>
            </a:extLst>
          </p:cNvPr>
          <p:cNvPicPr>
            <a:picLocks noChangeAspect="1"/>
          </p:cNvPicPr>
          <p:nvPr/>
        </p:nvPicPr>
        <p:blipFill>
          <a:blip r:embed="rId3"/>
          <a:stretch>
            <a:fillRect/>
          </a:stretch>
        </p:blipFill>
        <p:spPr>
          <a:xfrm>
            <a:off x="0" y="0"/>
            <a:ext cx="8485055" cy="5866439"/>
          </a:xfrm>
          <a:prstGeom prst="rect">
            <a:avLst/>
          </a:prstGeom>
        </p:spPr>
      </p:pic>
      <p:sp>
        <p:nvSpPr>
          <p:cNvPr id="4" name="TextBox 3">
            <a:extLst>
              <a:ext uri="{FF2B5EF4-FFF2-40B4-BE49-F238E27FC236}">
                <a16:creationId xmlns:a16="http://schemas.microsoft.com/office/drawing/2014/main" id="{1914EDDC-2042-4E9E-804E-B9EAB75D2F1F}"/>
              </a:ext>
            </a:extLst>
          </p:cNvPr>
          <p:cNvSpPr txBox="1"/>
          <p:nvPr/>
        </p:nvSpPr>
        <p:spPr>
          <a:xfrm>
            <a:off x="3676989" y="1622710"/>
            <a:ext cx="1874725" cy="1200329"/>
          </a:xfrm>
          <a:prstGeom prst="rect">
            <a:avLst/>
          </a:prstGeom>
          <a:solidFill>
            <a:srgbClr val="FFFF00"/>
          </a:solidFill>
        </p:spPr>
        <p:txBody>
          <a:bodyPr wrap="square" rtlCol="0">
            <a:spAutoFit/>
          </a:bodyPr>
          <a:lstStyle/>
          <a:p>
            <a:endParaRPr lang="en-US" dirty="0"/>
          </a:p>
          <a:p>
            <a:r>
              <a:rPr lang="en-US" dirty="0"/>
              <a:t>Social / Study</a:t>
            </a:r>
          </a:p>
          <a:p>
            <a:endParaRPr lang="en-US" dirty="0"/>
          </a:p>
          <a:p>
            <a:endParaRPr lang="en-US" dirty="0"/>
          </a:p>
        </p:txBody>
      </p:sp>
      <p:sp>
        <p:nvSpPr>
          <p:cNvPr id="6" name="TextBox 5">
            <a:extLst>
              <a:ext uri="{FF2B5EF4-FFF2-40B4-BE49-F238E27FC236}">
                <a16:creationId xmlns:a16="http://schemas.microsoft.com/office/drawing/2014/main" id="{C09E4A30-39EC-48ED-9E31-AF5BDA56A965}"/>
              </a:ext>
            </a:extLst>
          </p:cNvPr>
          <p:cNvSpPr txBox="1"/>
          <p:nvPr/>
        </p:nvSpPr>
        <p:spPr>
          <a:xfrm rot="5400000">
            <a:off x="3534597" y="2954193"/>
            <a:ext cx="1739632" cy="1477328"/>
          </a:xfrm>
          <a:prstGeom prst="rect">
            <a:avLst/>
          </a:prstGeom>
          <a:solidFill>
            <a:srgbClr val="FFFF00"/>
          </a:solidFill>
        </p:spPr>
        <p:txBody>
          <a:bodyPr wrap="square" rtlCol="0">
            <a:spAutoFit/>
          </a:bodyPr>
          <a:lstStyle/>
          <a:p>
            <a:endParaRPr lang="en-US" dirty="0"/>
          </a:p>
          <a:p>
            <a:r>
              <a:rPr lang="en-US" dirty="0"/>
              <a:t>Collaboration / Wellness</a:t>
            </a:r>
          </a:p>
          <a:p>
            <a:endParaRPr lang="en-US" dirty="0"/>
          </a:p>
          <a:p>
            <a:endParaRPr lang="en-US" dirty="0"/>
          </a:p>
        </p:txBody>
      </p:sp>
      <p:sp>
        <p:nvSpPr>
          <p:cNvPr id="7" name="TextBox 6">
            <a:extLst>
              <a:ext uri="{FF2B5EF4-FFF2-40B4-BE49-F238E27FC236}">
                <a16:creationId xmlns:a16="http://schemas.microsoft.com/office/drawing/2014/main" id="{559D1FB1-6A7D-4C5A-9F1C-6268171B95AC}"/>
              </a:ext>
            </a:extLst>
          </p:cNvPr>
          <p:cNvSpPr txBox="1"/>
          <p:nvPr/>
        </p:nvSpPr>
        <p:spPr>
          <a:xfrm>
            <a:off x="3503862" y="4562673"/>
            <a:ext cx="1639215" cy="1138773"/>
          </a:xfrm>
          <a:prstGeom prst="rect">
            <a:avLst/>
          </a:prstGeom>
          <a:solidFill>
            <a:srgbClr val="FFFF00"/>
          </a:solidFill>
        </p:spPr>
        <p:txBody>
          <a:bodyPr wrap="square" rtlCol="0">
            <a:spAutoFit/>
          </a:bodyPr>
          <a:lstStyle/>
          <a:p>
            <a:r>
              <a:rPr lang="en-US" dirty="0"/>
              <a:t>Nutrition </a:t>
            </a:r>
            <a:r>
              <a:rPr lang="en-US"/>
              <a:t>/ </a:t>
            </a:r>
            <a:r>
              <a:rPr lang="en-US" sz="1600"/>
              <a:t>Café-like Atmosphere</a:t>
            </a:r>
            <a:endParaRPr lang="en-US" sz="1600" dirty="0"/>
          </a:p>
          <a:p>
            <a:endParaRPr lang="en-US" dirty="0"/>
          </a:p>
        </p:txBody>
      </p:sp>
    </p:spTree>
    <p:extLst>
      <p:ext uri="{BB962C8B-B14F-4D97-AF65-F5344CB8AC3E}">
        <p14:creationId xmlns:p14="http://schemas.microsoft.com/office/powerpoint/2010/main" val="3938198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9A0769-260D-4DDE-A9E3-59E3A56BB3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471366" y="1805708"/>
            <a:ext cx="4728020" cy="3546015"/>
          </a:xfrm>
          <a:prstGeom prst="rect">
            <a:avLst/>
          </a:prstGeom>
        </p:spPr>
      </p:pic>
      <p:pic>
        <p:nvPicPr>
          <p:cNvPr id="6" name="Picture 5">
            <a:extLst>
              <a:ext uri="{FF2B5EF4-FFF2-40B4-BE49-F238E27FC236}">
                <a16:creationId xmlns:a16="http://schemas.microsoft.com/office/drawing/2014/main" id="{DFB32D21-572E-4DE0-907B-B8BC5F583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216" y="2862084"/>
            <a:ext cx="4618653" cy="3080641"/>
          </a:xfrm>
          <a:prstGeom prst="rect">
            <a:avLst/>
          </a:prstGeom>
        </p:spPr>
      </p:pic>
      <p:pic>
        <p:nvPicPr>
          <p:cNvPr id="3" name="Picture 2">
            <a:extLst>
              <a:ext uri="{FF2B5EF4-FFF2-40B4-BE49-F238E27FC236}">
                <a16:creationId xmlns:a16="http://schemas.microsoft.com/office/drawing/2014/main" id="{F7BB36EE-8C89-4F7D-8641-1D8B4DE3F5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1984" y="0"/>
            <a:ext cx="7508032" cy="3312367"/>
          </a:xfrm>
          <a:prstGeom prst="rect">
            <a:avLst/>
          </a:prstGeom>
        </p:spPr>
      </p:pic>
      <p:sp>
        <p:nvSpPr>
          <p:cNvPr id="7" name="TextBox 6">
            <a:extLst>
              <a:ext uri="{FF2B5EF4-FFF2-40B4-BE49-F238E27FC236}">
                <a16:creationId xmlns:a16="http://schemas.microsoft.com/office/drawing/2014/main" id="{8E192F84-E959-47FB-A44D-0AC5CF4C08AC}"/>
              </a:ext>
            </a:extLst>
          </p:cNvPr>
          <p:cNvSpPr txBox="1"/>
          <p:nvPr/>
        </p:nvSpPr>
        <p:spPr>
          <a:xfrm>
            <a:off x="4469363" y="3880741"/>
            <a:ext cx="5990253" cy="1846659"/>
          </a:xfrm>
          <a:prstGeom prst="rect">
            <a:avLst/>
          </a:prstGeom>
          <a:noFill/>
        </p:spPr>
        <p:txBody>
          <a:bodyPr wrap="square" rtlCol="0">
            <a:spAutoFit/>
          </a:bodyPr>
          <a:lstStyle/>
          <a:p>
            <a:r>
              <a:rPr lang="en-US" sz="2400" dirty="0"/>
              <a:t>Health &amp; Wellness</a:t>
            </a:r>
          </a:p>
          <a:p>
            <a:r>
              <a:rPr lang="en-US" sz="2400" dirty="0"/>
              <a:t>Food / Coffee</a:t>
            </a:r>
          </a:p>
          <a:p>
            <a:r>
              <a:rPr lang="en-US" sz="2400" dirty="0"/>
              <a:t>Collaboration Spaces</a:t>
            </a:r>
          </a:p>
          <a:p>
            <a:r>
              <a:rPr lang="en-US" sz="2400" dirty="0"/>
              <a:t>Community Building</a:t>
            </a:r>
          </a:p>
          <a:p>
            <a:endParaRPr lang="en-US" dirty="0"/>
          </a:p>
        </p:txBody>
      </p:sp>
    </p:spTree>
    <p:extLst>
      <p:ext uri="{BB962C8B-B14F-4D97-AF65-F5344CB8AC3E}">
        <p14:creationId xmlns:p14="http://schemas.microsoft.com/office/powerpoint/2010/main" val="3538815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4CB40D-48E8-4432-A7FB-B92F13398BAB}"/>
              </a:ext>
            </a:extLst>
          </p:cNvPr>
          <p:cNvSpPr txBox="1"/>
          <p:nvPr/>
        </p:nvSpPr>
        <p:spPr>
          <a:xfrm>
            <a:off x="8855039" y="1302731"/>
            <a:ext cx="3148619" cy="2308324"/>
          </a:xfrm>
          <a:prstGeom prst="rect">
            <a:avLst/>
          </a:prstGeom>
          <a:noFill/>
        </p:spPr>
        <p:txBody>
          <a:bodyPr wrap="none" rtlCol="0">
            <a:spAutoFit/>
          </a:bodyPr>
          <a:lstStyle/>
          <a:p>
            <a:r>
              <a:rPr lang="en-US" sz="2400" dirty="0"/>
              <a:t>Current 3</a:t>
            </a:r>
            <a:r>
              <a:rPr lang="en-US" sz="2400" baseline="30000" dirty="0"/>
              <a:t>rd</a:t>
            </a:r>
            <a:r>
              <a:rPr lang="en-US" sz="2400" dirty="0"/>
              <a:t> Floor</a:t>
            </a:r>
          </a:p>
          <a:p>
            <a:endParaRPr lang="en-US" sz="2400" dirty="0"/>
          </a:p>
          <a:p>
            <a:r>
              <a:rPr lang="en-US" sz="2400" dirty="0"/>
              <a:t>Circulating Holdings:</a:t>
            </a:r>
          </a:p>
          <a:p>
            <a:r>
              <a:rPr lang="en-US" sz="2400" dirty="0"/>
              <a:t>A-M: 257,000</a:t>
            </a:r>
          </a:p>
          <a:p>
            <a:r>
              <a:rPr lang="en-US" sz="2400" dirty="0"/>
              <a:t>P-S: 194,000</a:t>
            </a:r>
          </a:p>
          <a:p>
            <a:r>
              <a:rPr lang="en-US" sz="2400" dirty="0"/>
              <a:t> </a:t>
            </a:r>
          </a:p>
        </p:txBody>
      </p:sp>
      <p:pic>
        <p:nvPicPr>
          <p:cNvPr id="3" name="Picture 2">
            <a:extLst>
              <a:ext uri="{FF2B5EF4-FFF2-40B4-BE49-F238E27FC236}">
                <a16:creationId xmlns:a16="http://schemas.microsoft.com/office/drawing/2014/main" id="{FBEB199C-369B-4015-B793-84C0C1D7CADE}"/>
              </a:ext>
            </a:extLst>
          </p:cNvPr>
          <p:cNvPicPr>
            <a:picLocks noChangeAspect="1"/>
          </p:cNvPicPr>
          <p:nvPr/>
        </p:nvPicPr>
        <p:blipFill>
          <a:blip r:embed="rId3"/>
          <a:stretch>
            <a:fillRect/>
          </a:stretch>
        </p:blipFill>
        <p:spPr>
          <a:xfrm>
            <a:off x="0" y="-78658"/>
            <a:ext cx="8764223" cy="6011114"/>
          </a:xfrm>
          <a:prstGeom prst="rect">
            <a:avLst/>
          </a:prstGeom>
        </p:spPr>
      </p:pic>
    </p:spTree>
    <p:extLst>
      <p:ext uri="{BB962C8B-B14F-4D97-AF65-F5344CB8AC3E}">
        <p14:creationId xmlns:p14="http://schemas.microsoft.com/office/powerpoint/2010/main" val="3685774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4CB40D-48E8-4432-A7FB-B92F13398BAB}"/>
              </a:ext>
            </a:extLst>
          </p:cNvPr>
          <p:cNvSpPr txBox="1"/>
          <p:nvPr/>
        </p:nvSpPr>
        <p:spPr>
          <a:xfrm>
            <a:off x="8817238" y="1294052"/>
            <a:ext cx="3566554" cy="1200329"/>
          </a:xfrm>
          <a:prstGeom prst="rect">
            <a:avLst/>
          </a:prstGeom>
          <a:noFill/>
        </p:spPr>
        <p:txBody>
          <a:bodyPr wrap="none" rtlCol="0">
            <a:spAutoFit/>
          </a:bodyPr>
          <a:lstStyle/>
          <a:p>
            <a:r>
              <a:rPr lang="en-US" sz="2400" dirty="0"/>
              <a:t>Proposed 3</a:t>
            </a:r>
            <a:r>
              <a:rPr lang="en-US" sz="2400" baseline="30000" dirty="0"/>
              <a:t>rd</a:t>
            </a:r>
            <a:r>
              <a:rPr lang="en-US" sz="2400" dirty="0"/>
              <a:t> Floor</a:t>
            </a:r>
          </a:p>
          <a:p>
            <a:endParaRPr lang="en-US" sz="2400" dirty="0"/>
          </a:p>
          <a:p>
            <a:r>
              <a:rPr lang="en-US" sz="2400" dirty="0"/>
              <a:t>Books moved to 1</a:t>
            </a:r>
            <a:r>
              <a:rPr lang="en-US" sz="2400" baseline="30000" dirty="0"/>
              <a:t>st</a:t>
            </a:r>
            <a:r>
              <a:rPr lang="en-US" sz="2400" dirty="0"/>
              <a:t> floor </a:t>
            </a:r>
          </a:p>
        </p:txBody>
      </p:sp>
      <p:pic>
        <p:nvPicPr>
          <p:cNvPr id="3" name="Picture 2">
            <a:extLst>
              <a:ext uri="{FF2B5EF4-FFF2-40B4-BE49-F238E27FC236}">
                <a16:creationId xmlns:a16="http://schemas.microsoft.com/office/drawing/2014/main" id="{FBEB199C-369B-4015-B793-84C0C1D7CADE}"/>
              </a:ext>
            </a:extLst>
          </p:cNvPr>
          <p:cNvPicPr>
            <a:picLocks noChangeAspect="1"/>
          </p:cNvPicPr>
          <p:nvPr/>
        </p:nvPicPr>
        <p:blipFill>
          <a:blip r:embed="rId3"/>
          <a:stretch>
            <a:fillRect/>
          </a:stretch>
        </p:blipFill>
        <p:spPr>
          <a:xfrm>
            <a:off x="0" y="-78658"/>
            <a:ext cx="8764223" cy="6011114"/>
          </a:xfrm>
          <a:prstGeom prst="rect">
            <a:avLst/>
          </a:prstGeom>
        </p:spPr>
      </p:pic>
      <p:sp>
        <p:nvSpPr>
          <p:cNvPr id="4" name="TextBox 3">
            <a:extLst>
              <a:ext uri="{FF2B5EF4-FFF2-40B4-BE49-F238E27FC236}">
                <a16:creationId xmlns:a16="http://schemas.microsoft.com/office/drawing/2014/main" id="{DFA9DA34-3031-4B03-AF08-4E423D7A2612}"/>
              </a:ext>
            </a:extLst>
          </p:cNvPr>
          <p:cNvSpPr txBox="1"/>
          <p:nvPr/>
        </p:nvSpPr>
        <p:spPr>
          <a:xfrm>
            <a:off x="271316" y="829608"/>
            <a:ext cx="2807785" cy="1754326"/>
          </a:xfrm>
          <a:prstGeom prst="rect">
            <a:avLst/>
          </a:prstGeom>
          <a:solidFill>
            <a:srgbClr val="FFFF00"/>
          </a:solidFill>
        </p:spPr>
        <p:txBody>
          <a:bodyPr wrap="square" rtlCol="0">
            <a:spAutoFit/>
          </a:bodyPr>
          <a:lstStyle/>
          <a:p>
            <a:endParaRPr lang="en-US" dirty="0"/>
          </a:p>
          <a:p>
            <a:r>
              <a:rPr lang="en-US" dirty="0"/>
              <a:t>   STEAM Incubators /   </a:t>
            </a:r>
          </a:p>
          <a:p>
            <a:r>
              <a:rPr lang="en-US" dirty="0"/>
              <a:t>         Workspaces</a:t>
            </a:r>
          </a:p>
          <a:p>
            <a:endParaRPr lang="en-US" dirty="0"/>
          </a:p>
          <a:p>
            <a:endParaRPr lang="en-US" dirty="0"/>
          </a:p>
          <a:p>
            <a:endParaRPr lang="en-US" dirty="0"/>
          </a:p>
        </p:txBody>
      </p:sp>
      <p:sp>
        <p:nvSpPr>
          <p:cNvPr id="6" name="TextBox 5">
            <a:extLst>
              <a:ext uri="{FF2B5EF4-FFF2-40B4-BE49-F238E27FC236}">
                <a16:creationId xmlns:a16="http://schemas.microsoft.com/office/drawing/2014/main" id="{140F9315-97D7-4840-AA7F-C54FFEC7828E}"/>
              </a:ext>
            </a:extLst>
          </p:cNvPr>
          <p:cNvSpPr txBox="1"/>
          <p:nvPr/>
        </p:nvSpPr>
        <p:spPr>
          <a:xfrm>
            <a:off x="3661439" y="1401885"/>
            <a:ext cx="1573034" cy="2862322"/>
          </a:xfrm>
          <a:prstGeom prst="rect">
            <a:avLst/>
          </a:prstGeom>
          <a:solidFill>
            <a:srgbClr val="FFFF00"/>
          </a:solidFill>
        </p:spPr>
        <p:txBody>
          <a:bodyPr wrap="square" rtlCol="0">
            <a:spAutoFit/>
          </a:bodyPr>
          <a:lstStyle/>
          <a:p>
            <a:endParaRPr lang="en-US" dirty="0"/>
          </a:p>
          <a:p>
            <a:r>
              <a:rPr lang="en-US" dirty="0"/>
              <a:t>Study Rooms </a:t>
            </a:r>
          </a:p>
          <a:p>
            <a:endParaRPr lang="en-US" dirty="0"/>
          </a:p>
          <a:p>
            <a:endParaRPr lang="en-US" dirty="0"/>
          </a:p>
          <a:p>
            <a:endParaRPr lang="en-US" dirty="0"/>
          </a:p>
          <a:p>
            <a:endParaRPr lang="en-US" dirty="0"/>
          </a:p>
          <a:p>
            <a:endParaRPr lang="en-US" dirty="0"/>
          </a:p>
          <a:p>
            <a:endParaRPr lang="en-US" dirty="0"/>
          </a:p>
          <a:p>
            <a:r>
              <a:rPr lang="en-US" dirty="0"/>
              <a:t>Student Success</a:t>
            </a:r>
          </a:p>
        </p:txBody>
      </p:sp>
    </p:spTree>
    <p:extLst>
      <p:ext uri="{BB962C8B-B14F-4D97-AF65-F5344CB8AC3E}">
        <p14:creationId xmlns:p14="http://schemas.microsoft.com/office/powerpoint/2010/main" val="1410841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AB32-E12C-4524-8A66-EE2004984950}"/>
              </a:ext>
            </a:extLst>
          </p:cNvPr>
          <p:cNvSpPr>
            <a:spLocks noGrp="1"/>
          </p:cNvSpPr>
          <p:nvPr>
            <p:ph type="title"/>
          </p:nvPr>
        </p:nvSpPr>
        <p:spPr>
          <a:xfrm>
            <a:off x="204185" y="53623"/>
            <a:ext cx="11884865" cy="1143000"/>
          </a:xfrm>
        </p:spPr>
        <p:txBody>
          <a:bodyPr vert="horz" lIns="91440" tIns="45720" rIns="91440" bIns="45720" rtlCol="0" anchor="ctr">
            <a:normAutofit fontScale="90000"/>
          </a:bodyPr>
          <a:lstStyle/>
          <a:p>
            <a:r>
              <a:rPr lang="en-US" kern="1200" dirty="0">
                <a:latin typeface="+mj-lt"/>
                <a:ea typeface="+mj-ea"/>
                <a:cs typeface="+mj-cs"/>
              </a:rPr>
              <a:t>Mississippi State University: A Comprehensive Land-Grant Institution</a:t>
            </a:r>
          </a:p>
        </p:txBody>
      </p:sp>
      <p:sp>
        <p:nvSpPr>
          <p:cNvPr id="9" name="TextBox 8">
            <a:extLst>
              <a:ext uri="{FF2B5EF4-FFF2-40B4-BE49-F238E27FC236}">
                <a16:creationId xmlns:a16="http://schemas.microsoft.com/office/drawing/2014/main" id="{57FA0DF9-A6E3-4BF8-AC87-6B795C80AD19}"/>
              </a:ext>
            </a:extLst>
          </p:cNvPr>
          <p:cNvSpPr txBox="1"/>
          <p:nvPr/>
        </p:nvSpPr>
        <p:spPr>
          <a:xfrm>
            <a:off x="204186" y="4766790"/>
            <a:ext cx="11884865" cy="894587"/>
          </a:xfrm>
          <a:prstGeom prst="rect">
            <a:avLst/>
          </a:prstGeom>
        </p:spPr>
        <p:txBody>
          <a:bodyPr vert="horz" lIns="91440" tIns="45720" rIns="91440" bIns="45720" rtlCol="0">
            <a:normAutofit fontScale="92500" lnSpcReduction="20000"/>
          </a:bodyPr>
          <a:lstStyle/>
          <a:p>
            <a:r>
              <a:rPr lang="en-US" sz="3200" dirty="0">
                <a:solidFill>
                  <a:srgbClr val="000000"/>
                </a:solidFill>
              </a:rPr>
              <a:t> and while the library supports academics and research that serve as the ‘classroom’ and ‘laboratory’</a:t>
            </a:r>
            <a:endParaRPr lang="en-US" sz="3200" dirty="0"/>
          </a:p>
          <a:p>
            <a:pPr defTabSz="457189">
              <a:lnSpc>
                <a:spcPct val="90000"/>
              </a:lnSpc>
              <a:spcBef>
                <a:spcPct val="20000"/>
              </a:spcBef>
              <a:buFont typeface="Arial"/>
            </a:pPr>
            <a:endParaRPr lang="en-US" sz="2000" dirty="0"/>
          </a:p>
        </p:txBody>
      </p:sp>
      <p:pic>
        <p:nvPicPr>
          <p:cNvPr id="1026" name="Picture 2" descr="The 150,000-square-foot Old Main Academic Center is built in the same style as the famed Old Main dormitory that burned in 1959. On its busiest class days, the building will be used by an estimated 11,000 students. (Photo by Russ Houston)">
            <a:extLst>
              <a:ext uri="{FF2B5EF4-FFF2-40B4-BE49-F238E27FC236}">
                <a16:creationId xmlns:a16="http://schemas.microsoft.com/office/drawing/2014/main" id="{BCE0879A-C965-4516-BFC1-9F14FDBEC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511" y="1309468"/>
            <a:ext cx="4193540" cy="27892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w Rula building offers advanced technology for engineering students |  News | reflector-online.com">
            <a:extLst>
              <a:ext uri="{FF2B5EF4-FFF2-40B4-BE49-F238E27FC236}">
                <a16:creationId xmlns:a16="http://schemas.microsoft.com/office/drawing/2014/main" id="{C470AE0C-03F5-47AF-A838-C7EB6F6997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2270" y="1710187"/>
            <a:ext cx="3814559" cy="25430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Historic Mill at MSU | Starkville MS">
            <a:extLst>
              <a:ext uri="{FF2B5EF4-FFF2-40B4-BE49-F238E27FC236}">
                <a16:creationId xmlns:a16="http://schemas.microsoft.com/office/drawing/2014/main" id="{37CA49ED-1F79-405F-AEC6-D64FE0787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9070" y="1309468"/>
            <a:ext cx="6152478" cy="256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354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llaborative Studio | Mississippi State University">
            <a:extLst>
              <a:ext uri="{FF2B5EF4-FFF2-40B4-BE49-F238E27FC236}">
                <a16:creationId xmlns:a16="http://schemas.microsoft.com/office/drawing/2014/main" id="{8F16B0C1-5B96-4323-883E-55C711EE9F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900" y="61661"/>
            <a:ext cx="6750291" cy="39375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8EC1597-B77D-416B-AFC7-90F50DC4C06A}"/>
              </a:ext>
            </a:extLst>
          </p:cNvPr>
          <p:cNvPicPr>
            <a:picLocks noChangeAspect="1"/>
          </p:cNvPicPr>
          <p:nvPr/>
        </p:nvPicPr>
        <p:blipFill>
          <a:blip r:embed="rId3"/>
          <a:stretch>
            <a:fillRect/>
          </a:stretch>
        </p:blipFill>
        <p:spPr>
          <a:xfrm>
            <a:off x="7355210" y="265574"/>
            <a:ext cx="5163271" cy="5582429"/>
          </a:xfrm>
          <a:prstGeom prst="rect">
            <a:avLst/>
          </a:prstGeom>
        </p:spPr>
      </p:pic>
      <p:pic>
        <p:nvPicPr>
          <p:cNvPr id="4" name="Picture 3">
            <a:extLst>
              <a:ext uri="{FF2B5EF4-FFF2-40B4-BE49-F238E27FC236}">
                <a16:creationId xmlns:a16="http://schemas.microsoft.com/office/drawing/2014/main" id="{BE2C96E5-09E3-42CF-8084-ADFC5BFED8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28100" y="3873536"/>
            <a:ext cx="5265245" cy="3948934"/>
          </a:xfrm>
          <a:prstGeom prst="rect">
            <a:avLst/>
          </a:prstGeom>
        </p:spPr>
      </p:pic>
      <p:sp>
        <p:nvSpPr>
          <p:cNvPr id="9" name="TextBox 8">
            <a:extLst>
              <a:ext uri="{FF2B5EF4-FFF2-40B4-BE49-F238E27FC236}">
                <a16:creationId xmlns:a16="http://schemas.microsoft.com/office/drawing/2014/main" id="{1B3AF4F3-5DBB-453F-B320-AFFE071B8A0F}"/>
              </a:ext>
            </a:extLst>
          </p:cNvPr>
          <p:cNvSpPr txBox="1"/>
          <p:nvPr/>
        </p:nvSpPr>
        <p:spPr>
          <a:xfrm>
            <a:off x="3871948" y="4203092"/>
            <a:ext cx="5990253" cy="1569660"/>
          </a:xfrm>
          <a:prstGeom prst="rect">
            <a:avLst/>
          </a:prstGeom>
          <a:noFill/>
        </p:spPr>
        <p:txBody>
          <a:bodyPr wrap="square" rtlCol="0">
            <a:spAutoFit/>
          </a:bodyPr>
          <a:lstStyle/>
          <a:p>
            <a:r>
              <a:rPr lang="en-US" sz="2400" dirty="0"/>
              <a:t>Student Success</a:t>
            </a:r>
          </a:p>
          <a:p>
            <a:r>
              <a:rPr lang="en-US" sz="2400" dirty="0"/>
              <a:t>Interdisciplinary Spaces</a:t>
            </a:r>
          </a:p>
          <a:p>
            <a:r>
              <a:rPr lang="en-US" sz="2400" dirty="0"/>
              <a:t>Maker Spaces</a:t>
            </a:r>
          </a:p>
          <a:p>
            <a:r>
              <a:rPr lang="en-US" sz="2400" dirty="0"/>
              <a:t>Connectivity</a:t>
            </a:r>
          </a:p>
        </p:txBody>
      </p:sp>
    </p:spTree>
    <p:extLst>
      <p:ext uri="{BB962C8B-B14F-4D97-AF65-F5344CB8AC3E}">
        <p14:creationId xmlns:p14="http://schemas.microsoft.com/office/powerpoint/2010/main" val="3464163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7CF950-8F80-4C2E-9EC6-692792C2AF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040" y="0"/>
            <a:ext cx="7850155" cy="5887616"/>
          </a:xfrm>
          <a:prstGeom prst="rect">
            <a:avLst/>
          </a:prstGeom>
        </p:spPr>
      </p:pic>
      <p:sp>
        <p:nvSpPr>
          <p:cNvPr id="6" name="TextBox 5">
            <a:extLst>
              <a:ext uri="{FF2B5EF4-FFF2-40B4-BE49-F238E27FC236}">
                <a16:creationId xmlns:a16="http://schemas.microsoft.com/office/drawing/2014/main" id="{45526A67-5CB4-4924-AE5B-B6708D1C2C40}"/>
              </a:ext>
            </a:extLst>
          </p:cNvPr>
          <p:cNvSpPr txBox="1"/>
          <p:nvPr/>
        </p:nvSpPr>
        <p:spPr>
          <a:xfrm>
            <a:off x="8789438" y="2378513"/>
            <a:ext cx="3237722" cy="2954655"/>
          </a:xfrm>
          <a:prstGeom prst="rect">
            <a:avLst/>
          </a:prstGeom>
          <a:noFill/>
        </p:spPr>
        <p:txBody>
          <a:bodyPr wrap="square" rtlCol="0">
            <a:spAutoFit/>
          </a:bodyPr>
          <a:lstStyle/>
          <a:p>
            <a:r>
              <a:rPr lang="en-US" sz="2400" dirty="0"/>
              <a:t>Technology Enhanced Smart Study Rooms</a:t>
            </a:r>
          </a:p>
          <a:p>
            <a:endParaRPr lang="en-US" sz="2400" dirty="0"/>
          </a:p>
          <a:p>
            <a:r>
              <a:rPr lang="en-US" sz="2400" dirty="0"/>
              <a:t>Facilitating supplemental instruction and FYE support</a:t>
            </a:r>
          </a:p>
          <a:p>
            <a:endParaRPr lang="en-US" dirty="0"/>
          </a:p>
        </p:txBody>
      </p:sp>
    </p:spTree>
    <p:extLst>
      <p:ext uri="{BB962C8B-B14F-4D97-AF65-F5344CB8AC3E}">
        <p14:creationId xmlns:p14="http://schemas.microsoft.com/office/powerpoint/2010/main" val="18237247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4CB40D-48E8-4432-A7FB-B92F13398BAB}"/>
              </a:ext>
            </a:extLst>
          </p:cNvPr>
          <p:cNvSpPr txBox="1"/>
          <p:nvPr/>
        </p:nvSpPr>
        <p:spPr>
          <a:xfrm>
            <a:off x="8703435" y="1390218"/>
            <a:ext cx="3313728" cy="2308324"/>
          </a:xfrm>
          <a:prstGeom prst="rect">
            <a:avLst/>
          </a:prstGeom>
          <a:noFill/>
        </p:spPr>
        <p:txBody>
          <a:bodyPr wrap="none" rtlCol="0">
            <a:spAutoFit/>
          </a:bodyPr>
          <a:lstStyle/>
          <a:p>
            <a:r>
              <a:rPr lang="en-US" sz="2400" dirty="0"/>
              <a:t>Current 4</a:t>
            </a:r>
            <a:r>
              <a:rPr lang="en-US" sz="2400" baseline="30000" dirty="0"/>
              <a:t>th </a:t>
            </a:r>
            <a:r>
              <a:rPr lang="en-US" sz="2400" dirty="0"/>
              <a:t>&amp; 5</a:t>
            </a:r>
            <a:r>
              <a:rPr lang="en-US" sz="2400" baseline="30000" dirty="0"/>
              <a:t>th</a:t>
            </a:r>
            <a:r>
              <a:rPr lang="en-US" sz="2400" dirty="0"/>
              <a:t> Floors</a:t>
            </a:r>
          </a:p>
          <a:p>
            <a:endParaRPr lang="en-US" sz="2400" dirty="0"/>
          </a:p>
          <a:p>
            <a:r>
              <a:rPr lang="en-US" sz="2400" dirty="0"/>
              <a:t>Circulating Holdings:</a:t>
            </a:r>
          </a:p>
          <a:p>
            <a:r>
              <a:rPr lang="en-US" sz="2400" dirty="0"/>
              <a:t>T-Z: 42,000</a:t>
            </a:r>
          </a:p>
          <a:p>
            <a:r>
              <a:rPr lang="en-US" sz="2400" dirty="0"/>
              <a:t> </a:t>
            </a:r>
          </a:p>
          <a:p>
            <a:r>
              <a:rPr lang="en-US" sz="2400" dirty="0"/>
              <a:t> </a:t>
            </a:r>
          </a:p>
        </p:txBody>
      </p:sp>
      <p:pic>
        <p:nvPicPr>
          <p:cNvPr id="6" name="Picture 5">
            <a:extLst>
              <a:ext uri="{FF2B5EF4-FFF2-40B4-BE49-F238E27FC236}">
                <a16:creationId xmlns:a16="http://schemas.microsoft.com/office/drawing/2014/main" id="{6CAFADB6-46BC-42F2-A4B9-92A936A05814}"/>
              </a:ext>
            </a:extLst>
          </p:cNvPr>
          <p:cNvPicPr>
            <a:picLocks noChangeAspect="1"/>
          </p:cNvPicPr>
          <p:nvPr/>
        </p:nvPicPr>
        <p:blipFill>
          <a:blip r:embed="rId3"/>
          <a:stretch>
            <a:fillRect/>
          </a:stretch>
        </p:blipFill>
        <p:spPr>
          <a:xfrm>
            <a:off x="-51262" y="0"/>
            <a:ext cx="8556165" cy="5967901"/>
          </a:xfrm>
          <a:prstGeom prst="rect">
            <a:avLst/>
          </a:prstGeom>
        </p:spPr>
      </p:pic>
    </p:spTree>
    <p:extLst>
      <p:ext uri="{BB962C8B-B14F-4D97-AF65-F5344CB8AC3E}">
        <p14:creationId xmlns:p14="http://schemas.microsoft.com/office/powerpoint/2010/main" val="855193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4CB40D-48E8-4432-A7FB-B92F13398BAB}"/>
              </a:ext>
            </a:extLst>
          </p:cNvPr>
          <p:cNvSpPr txBox="1"/>
          <p:nvPr/>
        </p:nvSpPr>
        <p:spPr>
          <a:xfrm>
            <a:off x="8703435" y="1390218"/>
            <a:ext cx="3566554" cy="1200329"/>
          </a:xfrm>
          <a:prstGeom prst="rect">
            <a:avLst/>
          </a:prstGeom>
          <a:noFill/>
        </p:spPr>
        <p:txBody>
          <a:bodyPr wrap="none" rtlCol="0">
            <a:spAutoFit/>
          </a:bodyPr>
          <a:lstStyle/>
          <a:p>
            <a:r>
              <a:rPr lang="en-US" sz="2400" dirty="0"/>
              <a:t>Proposed 4</a:t>
            </a:r>
            <a:r>
              <a:rPr lang="en-US" sz="2400" baseline="30000" dirty="0"/>
              <a:t>th </a:t>
            </a:r>
            <a:r>
              <a:rPr lang="en-US" sz="2400" dirty="0"/>
              <a:t>&amp; 5</a:t>
            </a:r>
            <a:r>
              <a:rPr lang="en-US" sz="2400" baseline="30000" dirty="0"/>
              <a:t>th</a:t>
            </a:r>
            <a:r>
              <a:rPr lang="en-US" sz="2400" dirty="0"/>
              <a:t> Floors</a:t>
            </a:r>
          </a:p>
          <a:p>
            <a:endParaRPr lang="en-US" sz="2400" dirty="0"/>
          </a:p>
          <a:p>
            <a:r>
              <a:rPr lang="en-US" sz="2400" dirty="0"/>
              <a:t>Books moved to 1</a:t>
            </a:r>
            <a:r>
              <a:rPr lang="en-US" sz="2400" baseline="30000" dirty="0"/>
              <a:t>st</a:t>
            </a:r>
            <a:r>
              <a:rPr lang="en-US" sz="2400" dirty="0"/>
              <a:t> floor </a:t>
            </a:r>
          </a:p>
        </p:txBody>
      </p:sp>
      <p:pic>
        <p:nvPicPr>
          <p:cNvPr id="6" name="Picture 5">
            <a:extLst>
              <a:ext uri="{FF2B5EF4-FFF2-40B4-BE49-F238E27FC236}">
                <a16:creationId xmlns:a16="http://schemas.microsoft.com/office/drawing/2014/main" id="{6CAFADB6-46BC-42F2-A4B9-92A936A05814}"/>
              </a:ext>
            </a:extLst>
          </p:cNvPr>
          <p:cNvPicPr>
            <a:picLocks noChangeAspect="1"/>
          </p:cNvPicPr>
          <p:nvPr/>
        </p:nvPicPr>
        <p:blipFill>
          <a:blip r:embed="rId3"/>
          <a:stretch>
            <a:fillRect/>
          </a:stretch>
        </p:blipFill>
        <p:spPr>
          <a:xfrm>
            <a:off x="0" y="0"/>
            <a:ext cx="8556165" cy="5967901"/>
          </a:xfrm>
          <a:prstGeom prst="rect">
            <a:avLst/>
          </a:prstGeom>
        </p:spPr>
      </p:pic>
      <p:sp>
        <p:nvSpPr>
          <p:cNvPr id="4" name="TextBox 3">
            <a:extLst>
              <a:ext uri="{FF2B5EF4-FFF2-40B4-BE49-F238E27FC236}">
                <a16:creationId xmlns:a16="http://schemas.microsoft.com/office/drawing/2014/main" id="{65D42405-82D4-456A-A4ED-FACA6E543CE9}"/>
              </a:ext>
            </a:extLst>
          </p:cNvPr>
          <p:cNvSpPr txBox="1"/>
          <p:nvPr/>
        </p:nvSpPr>
        <p:spPr>
          <a:xfrm>
            <a:off x="3658328" y="2481126"/>
            <a:ext cx="1501501" cy="2585323"/>
          </a:xfrm>
          <a:prstGeom prst="rect">
            <a:avLst/>
          </a:prstGeom>
          <a:solidFill>
            <a:srgbClr val="FFFF00"/>
          </a:solidFill>
        </p:spPr>
        <p:txBody>
          <a:bodyPr wrap="square" rtlCol="0">
            <a:spAutoFit/>
          </a:bodyPr>
          <a:lstStyle/>
          <a:p>
            <a:endParaRPr lang="en-US" dirty="0"/>
          </a:p>
          <a:p>
            <a:r>
              <a:rPr lang="en-US" dirty="0"/>
              <a:t>Conference Rooms </a:t>
            </a:r>
          </a:p>
          <a:p>
            <a:endParaRPr lang="en-US" dirty="0"/>
          </a:p>
          <a:p>
            <a:endParaRPr lang="en-US" dirty="0"/>
          </a:p>
          <a:p>
            <a:endParaRPr lang="en-US" dirty="0"/>
          </a:p>
          <a:p>
            <a:r>
              <a:rPr lang="en-US" dirty="0"/>
              <a:t>FYE Space</a:t>
            </a:r>
          </a:p>
          <a:p>
            <a:endParaRPr lang="en-US" dirty="0"/>
          </a:p>
          <a:p>
            <a:endParaRPr lang="en-US" dirty="0"/>
          </a:p>
        </p:txBody>
      </p:sp>
      <p:sp>
        <p:nvSpPr>
          <p:cNvPr id="8" name="TextBox 7">
            <a:extLst>
              <a:ext uri="{FF2B5EF4-FFF2-40B4-BE49-F238E27FC236}">
                <a16:creationId xmlns:a16="http://schemas.microsoft.com/office/drawing/2014/main" id="{9FC558B2-9A1E-4078-8A6B-433259FDAA18}"/>
              </a:ext>
            </a:extLst>
          </p:cNvPr>
          <p:cNvSpPr txBox="1"/>
          <p:nvPr/>
        </p:nvSpPr>
        <p:spPr>
          <a:xfrm>
            <a:off x="190451" y="3394202"/>
            <a:ext cx="1501501" cy="1477328"/>
          </a:xfrm>
          <a:prstGeom prst="rect">
            <a:avLst/>
          </a:prstGeom>
          <a:solidFill>
            <a:srgbClr val="FFFF00"/>
          </a:solidFill>
        </p:spPr>
        <p:txBody>
          <a:bodyPr wrap="square" rtlCol="0">
            <a:spAutoFit/>
          </a:bodyPr>
          <a:lstStyle/>
          <a:p>
            <a:endParaRPr lang="en-US" dirty="0"/>
          </a:p>
          <a:p>
            <a:r>
              <a:rPr lang="en-US" dirty="0"/>
              <a:t>Study Space</a:t>
            </a:r>
          </a:p>
          <a:p>
            <a:endParaRPr lang="en-US" dirty="0"/>
          </a:p>
          <a:p>
            <a:endParaRPr lang="en-US" dirty="0"/>
          </a:p>
          <a:p>
            <a:r>
              <a:rPr lang="en-US" dirty="0"/>
              <a:t>Flex Space</a:t>
            </a:r>
          </a:p>
        </p:txBody>
      </p:sp>
    </p:spTree>
    <p:extLst>
      <p:ext uri="{BB962C8B-B14F-4D97-AF65-F5344CB8AC3E}">
        <p14:creationId xmlns:p14="http://schemas.microsoft.com/office/powerpoint/2010/main" val="13531772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7039C6D-4CBC-4F03-BF00-E1373259BDD2" descr="IMG_0841.jpeg">
            <a:extLst>
              <a:ext uri="{FF2B5EF4-FFF2-40B4-BE49-F238E27FC236}">
                <a16:creationId xmlns:a16="http://schemas.microsoft.com/office/drawing/2014/main" id="{EA9C8F5E-FACE-4AF4-B6CB-28F95F8D42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652" y="3429000"/>
            <a:ext cx="45561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08266F8-A0C9-2D59-45B6-98F22FE6EE60}"/>
              </a:ext>
            </a:extLst>
          </p:cNvPr>
          <p:cNvSpPr txBox="1"/>
          <p:nvPr/>
        </p:nvSpPr>
        <p:spPr>
          <a:xfrm>
            <a:off x="360947" y="348916"/>
            <a:ext cx="3653564" cy="2308324"/>
          </a:xfrm>
          <a:prstGeom prst="rect">
            <a:avLst/>
          </a:prstGeom>
          <a:noFill/>
        </p:spPr>
        <p:txBody>
          <a:bodyPr wrap="none" rtlCol="0">
            <a:spAutoFit/>
          </a:bodyPr>
          <a:lstStyle/>
          <a:p>
            <a:r>
              <a:rPr lang="en-US" sz="2400" dirty="0"/>
              <a:t>Flex Spaces</a:t>
            </a:r>
          </a:p>
          <a:p>
            <a:r>
              <a:rPr lang="en-US" sz="2400" dirty="0"/>
              <a:t>Individual Study Pods</a:t>
            </a:r>
          </a:p>
          <a:p>
            <a:r>
              <a:rPr lang="en-US" sz="2400" dirty="0"/>
              <a:t>Quiet Study</a:t>
            </a:r>
          </a:p>
          <a:p>
            <a:r>
              <a:rPr lang="en-US" sz="2400" dirty="0"/>
              <a:t>Smartboard/Whiteboards</a:t>
            </a:r>
          </a:p>
          <a:p>
            <a:r>
              <a:rPr lang="en-US" sz="2400" dirty="0"/>
              <a:t>Conference Rooms</a:t>
            </a:r>
          </a:p>
          <a:p>
            <a:r>
              <a:rPr lang="en-US" sz="2400" dirty="0"/>
              <a:t>Event Space</a:t>
            </a:r>
          </a:p>
        </p:txBody>
      </p:sp>
      <p:pic>
        <p:nvPicPr>
          <p:cNvPr id="5" name="Picture 4">
            <a:extLst>
              <a:ext uri="{FF2B5EF4-FFF2-40B4-BE49-F238E27FC236}">
                <a16:creationId xmlns:a16="http://schemas.microsoft.com/office/drawing/2014/main" id="{75010A7F-DF3B-4A75-89E1-3EFDDC14E1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758" y="-1"/>
            <a:ext cx="5807242" cy="5353551"/>
          </a:xfrm>
          <a:prstGeom prst="rect">
            <a:avLst/>
          </a:prstGeom>
        </p:spPr>
      </p:pic>
    </p:spTree>
    <p:extLst>
      <p:ext uri="{BB962C8B-B14F-4D97-AF65-F5344CB8AC3E}">
        <p14:creationId xmlns:p14="http://schemas.microsoft.com/office/powerpoint/2010/main" val="4005855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AB32-E12C-4524-8A66-EE2004984950}"/>
              </a:ext>
            </a:extLst>
          </p:cNvPr>
          <p:cNvSpPr>
            <a:spLocks noGrp="1"/>
          </p:cNvSpPr>
          <p:nvPr>
            <p:ph type="title"/>
          </p:nvPr>
        </p:nvSpPr>
        <p:spPr>
          <a:xfrm>
            <a:off x="914997" y="3703"/>
            <a:ext cx="10667403" cy="1143000"/>
          </a:xfrm>
        </p:spPr>
        <p:txBody>
          <a:bodyPr vert="horz" lIns="91440" tIns="45720" rIns="91440" bIns="45720" rtlCol="0" anchor="ctr">
            <a:normAutofit/>
          </a:bodyPr>
          <a:lstStyle/>
          <a:p>
            <a:r>
              <a:rPr lang="en-US" dirty="0"/>
              <a:t>Thank You!</a:t>
            </a:r>
            <a:endParaRPr lang="en-US" kern="1200" dirty="0">
              <a:latin typeface="+mj-lt"/>
              <a:ea typeface="+mj-ea"/>
              <a:cs typeface="+mj-cs"/>
            </a:endParaRPr>
          </a:p>
        </p:txBody>
      </p:sp>
      <p:pic>
        <p:nvPicPr>
          <p:cNvPr id="1026" name="Picture 2" descr="Libraries of the future are going to change in some unexpected ways |  bluesyemre">
            <a:extLst>
              <a:ext uri="{FF2B5EF4-FFF2-40B4-BE49-F238E27FC236}">
                <a16:creationId xmlns:a16="http://schemas.microsoft.com/office/drawing/2014/main" id="{220B70C2-4B6E-4263-A702-0946B0765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752" y="1118943"/>
            <a:ext cx="5794248" cy="43456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11D7FCC-7207-41FB-9D94-AB9E0325AA99}"/>
              </a:ext>
            </a:extLst>
          </p:cNvPr>
          <p:cNvSpPr/>
          <p:nvPr/>
        </p:nvSpPr>
        <p:spPr>
          <a:xfrm>
            <a:off x="152698" y="1091184"/>
            <a:ext cx="6096000" cy="3785652"/>
          </a:xfrm>
          <a:prstGeom prst="rect">
            <a:avLst/>
          </a:prstGeom>
        </p:spPr>
        <p:txBody>
          <a:bodyPr lIns="91440" tIns="45720" rIns="91440" bIns="45720" anchor="t">
            <a:spAutoFit/>
          </a:bodyPr>
          <a:lstStyle/>
          <a:p>
            <a:r>
              <a:rPr lang="en-US" sz="4000" dirty="0">
                <a:latin typeface="Garamond"/>
                <a:ea typeface="Calibri" panose="020F0502020204030204" pitchFamily="34" charset="0"/>
              </a:rPr>
              <a:t>Future Directions:</a:t>
            </a:r>
            <a:endParaRPr lang="en-US" dirty="0"/>
          </a:p>
          <a:p>
            <a:pPr marL="742950" lvl="1" indent="-285750">
              <a:buFont typeface="Arial" panose="020B0604020202020204" pitchFamily="34" charset="0"/>
              <a:buChar char="•"/>
            </a:pPr>
            <a:r>
              <a:rPr lang="en-US" sz="4000" dirty="0">
                <a:latin typeface="Garamond" panose="02020404030301010803" pitchFamily="18" charset="0"/>
                <a:ea typeface="Calibri" panose="020F0502020204030204" pitchFamily="34" charset="0"/>
              </a:rPr>
              <a:t>Donor Engagement</a:t>
            </a:r>
            <a:endParaRPr lang="en-US" sz="2800" dirty="0">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r>
              <a:rPr lang="en-US" sz="4000" dirty="0">
                <a:latin typeface="Garamond" panose="02020404030301010803" pitchFamily="18" charset="0"/>
                <a:ea typeface="Calibri" panose="020F0502020204030204" pitchFamily="34" charset="0"/>
              </a:rPr>
              <a:t>Interdisciplinarity</a:t>
            </a:r>
            <a:endParaRPr lang="en-US" sz="2800" dirty="0">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r>
              <a:rPr lang="en-US" sz="4000" dirty="0">
                <a:latin typeface="Garamond" panose="02020404030301010803" pitchFamily="18" charset="0"/>
                <a:ea typeface="Calibri" panose="020F0502020204030204" pitchFamily="34" charset="0"/>
              </a:rPr>
              <a:t>Student Success</a:t>
            </a:r>
            <a:endParaRPr lang="en-US" sz="2800" dirty="0">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r>
              <a:rPr lang="en-US" sz="4000" dirty="0">
                <a:latin typeface="Garamond" panose="02020404030301010803" pitchFamily="18" charset="0"/>
                <a:ea typeface="Calibri" panose="020F0502020204030204" pitchFamily="34" charset="0"/>
              </a:rPr>
              <a:t>Community Building</a:t>
            </a:r>
          </a:p>
          <a:p>
            <a:r>
              <a:rPr lang="en-US" sz="4000" dirty="0">
                <a:latin typeface="Garamond"/>
                <a:ea typeface="Calibri" panose="020F0502020204030204" pitchFamily="34" charset="0"/>
              </a:rPr>
              <a:t>Comments and Suggestions</a:t>
            </a:r>
          </a:p>
        </p:txBody>
      </p:sp>
    </p:spTree>
    <p:extLst>
      <p:ext uri="{BB962C8B-B14F-4D97-AF65-F5344CB8AC3E}">
        <p14:creationId xmlns:p14="http://schemas.microsoft.com/office/powerpoint/2010/main" val="365542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AB32-E12C-4524-8A66-EE2004984950}"/>
              </a:ext>
            </a:extLst>
          </p:cNvPr>
          <p:cNvSpPr>
            <a:spLocks noGrp="1"/>
          </p:cNvSpPr>
          <p:nvPr>
            <p:ph type="title"/>
          </p:nvPr>
        </p:nvSpPr>
        <p:spPr>
          <a:xfrm>
            <a:off x="204185" y="53623"/>
            <a:ext cx="11884865" cy="1143000"/>
          </a:xfrm>
        </p:spPr>
        <p:txBody>
          <a:bodyPr vert="horz" lIns="91440" tIns="45720" rIns="91440" bIns="45720" rtlCol="0" anchor="ctr">
            <a:normAutofit fontScale="90000"/>
          </a:bodyPr>
          <a:lstStyle/>
          <a:p>
            <a:r>
              <a:rPr lang="en-US" kern="1200" dirty="0">
                <a:latin typeface="+mj-lt"/>
                <a:ea typeface="+mj-ea"/>
                <a:cs typeface="+mj-cs"/>
              </a:rPr>
              <a:t>Mississippi State University: A Comprehensive Land-Grant Institution</a:t>
            </a:r>
          </a:p>
        </p:txBody>
      </p:sp>
      <p:sp>
        <p:nvSpPr>
          <p:cNvPr id="9" name="TextBox 8">
            <a:extLst>
              <a:ext uri="{FF2B5EF4-FFF2-40B4-BE49-F238E27FC236}">
                <a16:creationId xmlns:a16="http://schemas.microsoft.com/office/drawing/2014/main" id="{57FA0DF9-A6E3-4BF8-AC87-6B795C80AD19}"/>
              </a:ext>
            </a:extLst>
          </p:cNvPr>
          <p:cNvSpPr txBox="1"/>
          <p:nvPr/>
        </p:nvSpPr>
        <p:spPr>
          <a:xfrm>
            <a:off x="204186" y="4766790"/>
            <a:ext cx="11987814" cy="1366724"/>
          </a:xfrm>
          <a:prstGeom prst="rect">
            <a:avLst/>
          </a:prstGeom>
        </p:spPr>
        <p:txBody>
          <a:bodyPr vert="horz" lIns="91440" tIns="45720" rIns="91440" bIns="45720" rtlCol="0">
            <a:normAutofit fontScale="85000" lnSpcReduction="10000"/>
          </a:bodyPr>
          <a:lstStyle/>
          <a:p>
            <a:r>
              <a:rPr lang="en-US" sz="3200" dirty="0">
                <a:solidFill>
                  <a:srgbClr val="000000"/>
                </a:solidFill>
              </a:rPr>
              <a:t>the centrally located Mitchell Memorial Library can also be the ‘living room,’ showcasing the university to students, faculty and the community for study, social networking, research, prototyping, and interdisciplinary collaboration</a:t>
            </a:r>
          </a:p>
          <a:p>
            <a:pPr defTabSz="457189">
              <a:lnSpc>
                <a:spcPct val="90000"/>
              </a:lnSpc>
              <a:spcBef>
                <a:spcPct val="20000"/>
              </a:spcBef>
              <a:buFont typeface="Arial"/>
            </a:pPr>
            <a:endParaRPr lang="en-US" sz="2000" dirty="0"/>
          </a:p>
        </p:txBody>
      </p:sp>
      <p:pic>
        <p:nvPicPr>
          <p:cNvPr id="2052" name="Picture 4" descr="Mississippi State University">
            <a:extLst>
              <a:ext uri="{FF2B5EF4-FFF2-40B4-BE49-F238E27FC236}">
                <a16:creationId xmlns:a16="http://schemas.microsoft.com/office/drawing/2014/main" id="{ACF5403B-9ED0-44F4-9E77-64CC74996A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1875" y="1244941"/>
            <a:ext cx="5220334" cy="34735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axxSouth Digital Media Center Photo Gallery - Mississippi State University  Libraries">
            <a:extLst>
              <a:ext uri="{FF2B5EF4-FFF2-40B4-BE49-F238E27FC236}">
                <a16:creationId xmlns:a16="http://schemas.microsoft.com/office/drawing/2014/main" id="{F0179F64-7E4C-4AB9-815D-3E27689959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5334" y="1424830"/>
            <a:ext cx="3834478" cy="255167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xxSouth Digital Media Center Photo Gallery - Mississippi State University  Libraries">
            <a:extLst>
              <a:ext uri="{FF2B5EF4-FFF2-40B4-BE49-F238E27FC236}">
                <a16:creationId xmlns:a16="http://schemas.microsoft.com/office/drawing/2014/main" id="{8F5AC2A9-C0BB-43BA-9BD5-6D5628A8BF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5723" y="1424830"/>
            <a:ext cx="4536017" cy="302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228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AB32-E12C-4524-8A66-EE2004984950}"/>
              </a:ext>
            </a:extLst>
          </p:cNvPr>
          <p:cNvSpPr>
            <a:spLocks noGrp="1"/>
          </p:cNvSpPr>
          <p:nvPr>
            <p:ph type="title"/>
          </p:nvPr>
        </p:nvSpPr>
        <p:spPr>
          <a:xfrm>
            <a:off x="204185" y="53623"/>
            <a:ext cx="11884865" cy="1143000"/>
          </a:xfrm>
        </p:spPr>
        <p:txBody>
          <a:bodyPr vert="horz" lIns="91440" tIns="45720" rIns="91440" bIns="45720" rtlCol="0" anchor="ctr">
            <a:normAutofit fontScale="90000"/>
          </a:bodyPr>
          <a:lstStyle/>
          <a:p>
            <a:r>
              <a:rPr lang="en-US" kern="1200" dirty="0">
                <a:latin typeface="+mj-lt"/>
                <a:ea typeface="+mj-ea"/>
                <a:cs typeface="+mj-cs"/>
              </a:rPr>
              <a:t>Mississippi State University: A Comprehensive Land-Grant Institution</a:t>
            </a:r>
          </a:p>
        </p:txBody>
      </p:sp>
      <p:sp>
        <p:nvSpPr>
          <p:cNvPr id="9" name="TextBox 8">
            <a:extLst>
              <a:ext uri="{FF2B5EF4-FFF2-40B4-BE49-F238E27FC236}">
                <a16:creationId xmlns:a16="http://schemas.microsoft.com/office/drawing/2014/main" id="{57FA0DF9-A6E3-4BF8-AC87-6B795C80AD19}"/>
              </a:ext>
            </a:extLst>
          </p:cNvPr>
          <p:cNvSpPr txBox="1"/>
          <p:nvPr/>
        </p:nvSpPr>
        <p:spPr>
          <a:xfrm>
            <a:off x="204186" y="4766790"/>
            <a:ext cx="11884865" cy="964539"/>
          </a:xfrm>
          <a:prstGeom prst="rect">
            <a:avLst/>
          </a:prstGeom>
        </p:spPr>
        <p:txBody>
          <a:bodyPr vert="horz" lIns="91440" tIns="45720" rIns="91440" bIns="45720" rtlCol="0">
            <a:normAutofit fontScale="92500" lnSpcReduction="10000"/>
          </a:bodyPr>
          <a:lstStyle/>
          <a:p>
            <a:r>
              <a:rPr lang="en-US" sz="3200" dirty="0">
                <a:solidFill>
                  <a:srgbClr val="000000"/>
                </a:solidFill>
              </a:rPr>
              <a:t>and impact the MSU Strategic Plan for Transformational Change while Taking Care of What Matters</a:t>
            </a:r>
            <a:endParaRPr lang="en-US" sz="2000" dirty="0"/>
          </a:p>
          <a:p>
            <a:pPr defTabSz="457189">
              <a:lnSpc>
                <a:spcPct val="90000"/>
              </a:lnSpc>
              <a:spcBef>
                <a:spcPct val="20000"/>
              </a:spcBef>
              <a:buFont typeface="Arial"/>
            </a:pPr>
            <a:endParaRPr lang="en-US" sz="2000" dirty="0"/>
          </a:p>
        </p:txBody>
      </p:sp>
      <p:pic>
        <p:nvPicPr>
          <p:cNvPr id="3" name="Picture 2">
            <a:extLst>
              <a:ext uri="{FF2B5EF4-FFF2-40B4-BE49-F238E27FC236}">
                <a16:creationId xmlns:a16="http://schemas.microsoft.com/office/drawing/2014/main" id="{8C847805-36C5-4060-946C-99B7BACA73A3}"/>
              </a:ext>
            </a:extLst>
          </p:cNvPr>
          <p:cNvPicPr>
            <a:picLocks noChangeAspect="1"/>
          </p:cNvPicPr>
          <p:nvPr/>
        </p:nvPicPr>
        <p:blipFill>
          <a:blip r:embed="rId3"/>
          <a:stretch>
            <a:fillRect/>
          </a:stretch>
        </p:blipFill>
        <p:spPr>
          <a:xfrm>
            <a:off x="1016432" y="1295970"/>
            <a:ext cx="10260369" cy="3371472"/>
          </a:xfrm>
          <a:prstGeom prst="rect">
            <a:avLst/>
          </a:prstGeom>
        </p:spPr>
      </p:pic>
    </p:spTree>
    <p:extLst>
      <p:ext uri="{BB962C8B-B14F-4D97-AF65-F5344CB8AC3E}">
        <p14:creationId xmlns:p14="http://schemas.microsoft.com/office/powerpoint/2010/main" val="1283320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AB32-E12C-4524-8A66-EE2004984950}"/>
              </a:ext>
            </a:extLst>
          </p:cNvPr>
          <p:cNvSpPr>
            <a:spLocks noGrp="1"/>
          </p:cNvSpPr>
          <p:nvPr>
            <p:ph type="title"/>
          </p:nvPr>
        </p:nvSpPr>
        <p:spPr>
          <a:xfrm>
            <a:off x="153567" y="-121671"/>
            <a:ext cx="11884865" cy="1143000"/>
          </a:xfrm>
        </p:spPr>
        <p:txBody>
          <a:bodyPr vert="horz" lIns="91440" tIns="45720" rIns="91440" bIns="45720" rtlCol="0" anchor="ctr">
            <a:normAutofit fontScale="90000"/>
          </a:bodyPr>
          <a:lstStyle/>
          <a:p>
            <a:r>
              <a:rPr lang="en-US" dirty="0"/>
              <a:t>Alignment with the MSU Transformational Plan</a:t>
            </a:r>
            <a:endParaRPr lang="en-US" kern="1200" dirty="0">
              <a:latin typeface="+mj-lt"/>
              <a:ea typeface="+mj-ea"/>
              <a:cs typeface="+mj-cs"/>
            </a:endParaRPr>
          </a:p>
        </p:txBody>
      </p:sp>
      <p:sp>
        <p:nvSpPr>
          <p:cNvPr id="9" name="TextBox 8">
            <a:extLst>
              <a:ext uri="{FF2B5EF4-FFF2-40B4-BE49-F238E27FC236}">
                <a16:creationId xmlns:a16="http://schemas.microsoft.com/office/drawing/2014/main" id="{57FA0DF9-A6E3-4BF8-AC87-6B795C80AD19}"/>
              </a:ext>
            </a:extLst>
          </p:cNvPr>
          <p:cNvSpPr txBox="1"/>
          <p:nvPr/>
        </p:nvSpPr>
        <p:spPr>
          <a:xfrm>
            <a:off x="603067" y="1231641"/>
            <a:ext cx="11485984" cy="5075624"/>
          </a:xfrm>
          <a:prstGeom prst="rect">
            <a:avLst/>
          </a:prstGeom>
        </p:spPr>
        <p:txBody>
          <a:bodyPr vert="horz" lIns="91440" tIns="45720" rIns="91440" bIns="45720" rtlCol="0">
            <a:normAutofit fontScale="92500" lnSpcReduction="20000"/>
          </a:bodyPr>
          <a:lstStyle/>
          <a:p>
            <a:r>
              <a:rPr lang="en-US" sz="3200" u="sng" dirty="0">
                <a:solidFill>
                  <a:srgbClr val="000000"/>
                </a:solidFill>
              </a:rPr>
              <a:t>Support student &amp; faculty success</a:t>
            </a:r>
            <a:r>
              <a:rPr lang="en-US" sz="3200" dirty="0">
                <a:solidFill>
                  <a:srgbClr val="000000"/>
                </a:solidFill>
              </a:rPr>
              <a:t> by transforming Mitchell Memorial Library to a central learning and social hub for the institution: </a:t>
            </a:r>
          </a:p>
          <a:p>
            <a:pPr marL="742950" lvl="1" indent="-285750">
              <a:buFont typeface="Arial" panose="020B0604020202020204" pitchFamily="34" charset="0"/>
              <a:buChar char="•"/>
            </a:pPr>
            <a:r>
              <a:rPr lang="en-US" sz="3200" dirty="0">
                <a:solidFill>
                  <a:srgbClr val="000000"/>
                </a:solidFill>
              </a:rPr>
              <a:t>Establish an Archival Research Center to enhance preservation efforts and free up over 70,000 square feet</a:t>
            </a:r>
          </a:p>
          <a:p>
            <a:pPr marL="742950" lvl="1" indent="-285750">
              <a:buFont typeface="Arial" panose="020B0604020202020204" pitchFamily="34" charset="0"/>
              <a:buChar char="•"/>
            </a:pPr>
            <a:r>
              <a:rPr lang="en-US" sz="3200" dirty="0">
                <a:solidFill>
                  <a:srgbClr val="000000"/>
                </a:solidFill>
              </a:rPr>
              <a:t>Create unique spaces for various uses including cross-disciplinary design projects, integration with industry,  student &amp; faculty socialization / collaboration, and independent/group study</a:t>
            </a:r>
          </a:p>
          <a:p>
            <a:pPr marL="742950" lvl="1" indent="-285750">
              <a:buFont typeface="Arial" panose="020B0604020202020204" pitchFamily="34" charset="0"/>
              <a:buChar char="•"/>
            </a:pPr>
            <a:r>
              <a:rPr lang="en-US" sz="3200" dirty="0">
                <a:solidFill>
                  <a:srgbClr val="000000"/>
                </a:solidFill>
              </a:rPr>
              <a:t>Health and wellness activities </a:t>
            </a:r>
          </a:p>
          <a:p>
            <a:pPr marL="742950" lvl="1" indent="-285750">
              <a:buFont typeface="Arial" panose="020B0604020202020204" pitchFamily="34" charset="0"/>
              <a:buChar char="•"/>
            </a:pPr>
            <a:r>
              <a:rPr lang="en-US" sz="3200" dirty="0">
                <a:solidFill>
                  <a:srgbClr val="000000"/>
                </a:solidFill>
              </a:rPr>
              <a:t>Answers a key question: </a:t>
            </a:r>
            <a:r>
              <a:rPr lang="en-US" sz="3200" i="1" dirty="0">
                <a:solidFill>
                  <a:srgbClr val="000000"/>
                </a:solidFill>
              </a:rPr>
              <a:t>where</a:t>
            </a:r>
            <a:r>
              <a:rPr lang="en-US" sz="3200" dirty="0">
                <a:solidFill>
                  <a:srgbClr val="000000"/>
                </a:solidFill>
              </a:rPr>
              <a:t> do we enact key components of the MSU Transformational Change Plan?</a:t>
            </a:r>
          </a:p>
          <a:p>
            <a:r>
              <a:rPr lang="en-US" sz="3200" dirty="0">
                <a:solidFill>
                  <a:srgbClr val="000000"/>
                </a:solidFill>
              </a:rPr>
              <a:t> </a:t>
            </a:r>
            <a:endParaRPr lang="en-US" sz="3200" i="1" dirty="0">
              <a:solidFill>
                <a:srgbClr val="000000"/>
              </a:solidFill>
            </a:endParaRPr>
          </a:p>
          <a:p>
            <a:pPr marL="742950" lvl="1" indent="-285750">
              <a:buFont typeface="Arial" panose="020B0604020202020204" pitchFamily="34" charset="0"/>
              <a:buChar char="•"/>
            </a:pPr>
            <a:endParaRPr lang="en-US" sz="3200" dirty="0">
              <a:solidFill>
                <a:srgbClr val="000000"/>
              </a:solidFill>
            </a:endParaRPr>
          </a:p>
          <a:p>
            <a:pPr marL="742950" lvl="1" indent="-285750">
              <a:buFont typeface="Arial" panose="020B0604020202020204" pitchFamily="34" charset="0"/>
              <a:buChar char="•"/>
            </a:pPr>
            <a:endParaRPr lang="en-US" sz="3200" dirty="0">
              <a:solidFill>
                <a:srgbClr val="000000"/>
              </a:solidFill>
            </a:endParaRPr>
          </a:p>
          <a:p>
            <a:pPr marL="285750" indent="-285750" defTabSz="457189">
              <a:lnSpc>
                <a:spcPct val="90000"/>
              </a:lnSpc>
              <a:spcBef>
                <a:spcPct val="20000"/>
              </a:spcBef>
              <a:buFont typeface="Arial"/>
              <a:buChar char="•"/>
            </a:pPr>
            <a:endParaRPr lang="en-US" sz="2000" dirty="0"/>
          </a:p>
          <a:p>
            <a:pPr defTabSz="457189">
              <a:lnSpc>
                <a:spcPct val="90000"/>
              </a:lnSpc>
              <a:spcBef>
                <a:spcPct val="20000"/>
              </a:spcBef>
              <a:buFont typeface="Arial"/>
            </a:pPr>
            <a:endParaRPr lang="en-US" sz="2000" dirty="0"/>
          </a:p>
          <a:p>
            <a:pPr defTabSz="457189">
              <a:lnSpc>
                <a:spcPct val="90000"/>
              </a:lnSpc>
              <a:spcBef>
                <a:spcPct val="20000"/>
              </a:spcBef>
              <a:buFont typeface="Arial"/>
            </a:pPr>
            <a:endParaRPr lang="en-US" sz="2000" dirty="0"/>
          </a:p>
        </p:txBody>
      </p:sp>
    </p:spTree>
    <p:extLst>
      <p:ext uri="{BB962C8B-B14F-4D97-AF65-F5344CB8AC3E}">
        <p14:creationId xmlns:p14="http://schemas.microsoft.com/office/powerpoint/2010/main" val="314012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925031-251E-4C4E-9538-5F32C9218B14}"/>
              </a:ext>
            </a:extLst>
          </p:cNvPr>
          <p:cNvPicPr>
            <a:picLocks noChangeAspect="1"/>
          </p:cNvPicPr>
          <p:nvPr/>
        </p:nvPicPr>
        <p:blipFill>
          <a:blip r:embed="rId3"/>
          <a:stretch>
            <a:fillRect/>
          </a:stretch>
        </p:blipFill>
        <p:spPr>
          <a:xfrm>
            <a:off x="-1" y="0"/>
            <a:ext cx="10336501" cy="5769864"/>
          </a:xfrm>
          <a:prstGeom prst="rect">
            <a:avLst/>
          </a:prstGeom>
        </p:spPr>
      </p:pic>
      <p:sp>
        <p:nvSpPr>
          <p:cNvPr id="6" name="TextBox 5">
            <a:extLst>
              <a:ext uri="{FF2B5EF4-FFF2-40B4-BE49-F238E27FC236}">
                <a16:creationId xmlns:a16="http://schemas.microsoft.com/office/drawing/2014/main" id="{6B6731C5-1030-4026-994A-E0F731A100E9}"/>
              </a:ext>
            </a:extLst>
          </p:cNvPr>
          <p:cNvSpPr txBox="1"/>
          <p:nvPr/>
        </p:nvSpPr>
        <p:spPr>
          <a:xfrm>
            <a:off x="8055864" y="0"/>
            <a:ext cx="4369661" cy="4524315"/>
          </a:xfrm>
          <a:prstGeom prst="rect">
            <a:avLst/>
          </a:prstGeom>
          <a:noFill/>
        </p:spPr>
        <p:txBody>
          <a:bodyPr wrap="square" rtlCol="0">
            <a:spAutoFit/>
          </a:bodyPr>
          <a:lstStyle/>
          <a:p>
            <a:r>
              <a:rPr lang="en-US" sz="2400" dirty="0"/>
              <a:t>Sasaki Presentation to</a:t>
            </a:r>
          </a:p>
          <a:p>
            <a:r>
              <a:rPr lang="en-US" sz="2400" dirty="0"/>
              <a:t>MSU Faculty Senate, Nov.’21</a:t>
            </a:r>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“Colvard Union is overwhelmed by the number of students...”</a:t>
            </a:r>
          </a:p>
          <a:p>
            <a:endParaRPr lang="en-US" sz="2400" dirty="0"/>
          </a:p>
        </p:txBody>
      </p:sp>
    </p:spTree>
    <p:extLst>
      <p:ext uri="{BB962C8B-B14F-4D97-AF65-F5344CB8AC3E}">
        <p14:creationId xmlns:p14="http://schemas.microsoft.com/office/powerpoint/2010/main" val="1814162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A39C4C-8CFD-4894-BA9C-ADC2B3D6B022}"/>
              </a:ext>
            </a:extLst>
          </p:cNvPr>
          <p:cNvPicPr>
            <a:picLocks noChangeAspect="1"/>
          </p:cNvPicPr>
          <p:nvPr/>
        </p:nvPicPr>
        <p:blipFill>
          <a:blip r:embed="rId3"/>
          <a:stretch>
            <a:fillRect/>
          </a:stretch>
        </p:blipFill>
        <p:spPr>
          <a:xfrm>
            <a:off x="0" y="0"/>
            <a:ext cx="10179370" cy="5870448"/>
          </a:xfrm>
          <a:prstGeom prst="rect">
            <a:avLst/>
          </a:prstGeom>
        </p:spPr>
      </p:pic>
      <p:sp>
        <p:nvSpPr>
          <p:cNvPr id="6" name="TextBox 5">
            <a:extLst>
              <a:ext uri="{FF2B5EF4-FFF2-40B4-BE49-F238E27FC236}">
                <a16:creationId xmlns:a16="http://schemas.microsoft.com/office/drawing/2014/main" id="{4B436916-FB8F-4D3A-AE55-0BC8CB839572}"/>
              </a:ext>
            </a:extLst>
          </p:cNvPr>
          <p:cNvSpPr txBox="1"/>
          <p:nvPr/>
        </p:nvSpPr>
        <p:spPr>
          <a:xfrm>
            <a:off x="7548466" y="0"/>
            <a:ext cx="4877060" cy="5262979"/>
          </a:xfrm>
          <a:prstGeom prst="rect">
            <a:avLst/>
          </a:prstGeom>
          <a:noFill/>
        </p:spPr>
        <p:txBody>
          <a:bodyPr wrap="square" rtlCol="0">
            <a:spAutoFit/>
          </a:bodyPr>
          <a:lstStyle/>
          <a:p>
            <a:r>
              <a:rPr lang="en-US" sz="2400" dirty="0"/>
              <a:t>Sasaki Presentation to</a:t>
            </a:r>
          </a:p>
          <a:p>
            <a:r>
              <a:rPr lang="en-US" sz="2400" dirty="0"/>
              <a:t>MSU Faculty Senate, Nov.’21</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“Library Hub…a rethink of that building to make it more about student engagement and collaboration…”</a:t>
            </a:r>
          </a:p>
        </p:txBody>
      </p:sp>
    </p:spTree>
    <p:extLst>
      <p:ext uri="{BB962C8B-B14F-4D97-AF65-F5344CB8AC3E}">
        <p14:creationId xmlns:p14="http://schemas.microsoft.com/office/powerpoint/2010/main" val="1119868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2588D7-14D7-4B0D-8A15-6D1864E5E3EF}"/>
              </a:ext>
            </a:extLst>
          </p:cNvPr>
          <p:cNvPicPr>
            <a:picLocks noChangeAspect="1"/>
          </p:cNvPicPr>
          <p:nvPr/>
        </p:nvPicPr>
        <p:blipFill>
          <a:blip r:embed="rId3"/>
          <a:stretch>
            <a:fillRect/>
          </a:stretch>
        </p:blipFill>
        <p:spPr>
          <a:xfrm>
            <a:off x="0" y="18809"/>
            <a:ext cx="10196052" cy="5848275"/>
          </a:xfrm>
          <a:prstGeom prst="rect">
            <a:avLst/>
          </a:prstGeom>
        </p:spPr>
      </p:pic>
      <p:sp>
        <p:nvSpPr>
          <p:cNvPr id="6" name="TextBox 5">
            <a:extLst>
              <a:ext uri="{FF2B5EF4-FFF2-40B4-BE49-F238E27FC236}">
                <a16:creationId xmlns:a16="http://schemas.microsoft.com/office/drawing/2014/main" id="{CF80D151-4572-4380-8ED6-A91CAA68087E}"/>
              </a:ext>
            </a:extLst>
          </p:cNvPr>
          <p:cNvSpPr txBox="1"/>
          <p:nvPr/>
        </p:nvSpPr>
        <p:spPr>
          <a:xfrm>
            <a:off x="8223012" y="18809"/>
            <a:ext cx="4369661" cy="4893647"/>
          </a:xfrm>
          <a:prstGeom prst="rect">
            <a:avLst/>
          </a:prstGeom>
          <a:noFill/>
        </p:spPr>
        <p:txBody>
          <a:bodyPr wrap="square" rtlCol="0">
            <a:spAutoFit/>
          </a:bodyPr>
          <a:lstStyle/>
          <a:p>
            <a:r>
              <a:rPr lang="en-US" sz="2400" dirty="0"/>
              <a:t>Sasaki Presentation to</a:t>
            </a:r>
          </a:p>
          <a:p>
            <a:r>
              <a:rPr lang="en-US" sz="2400" dirty="0"/>
              <a:t>MSU Faculty Senate, Nov.’21</a:t>
            </a:r>
          </a:p>
          <a:p>
            <a:endParaRPr lang="en-US" sz="2400" dirty="0"/>
          </a:p>
          <a:p>
            <a:r>
              <a:rPr lang="en-US" sz="2400" dirty="0"/>
              <a:t>  “is there an opportunity to   </a:t>
            </a:r>
          </a:p>
          <a:p>
            <a:r>
              <a:rPr lang="en-US" sz="2400" dirty="0"/>
              <a:t>         create a study garden / </a:t>
            </a:r>
          </a:p>
          <a:p>
            <a:r>
              <a:rPr lang="en-US" sz="2400" dirty="0"/>
              <a:t>              study environment”</a:t>
            </a:r>
          </a:p>
          <a:p>
            <a:endParaRPr lang="en-US" sz="2400" dirty="0"/>
          </a:p>
          <a:p>
            <a:endParaRPr lang="en-US" sz="2400" dirty="0"/>
          </a:p>
          <a:p>
            <a:endParaRPr lang="en-US" sz="2400" dirty="0"/>
          </a:p>
          <a:p>
            <a:r>
              <a:rPr lang="en-US" sz="2400" dirty="0"/>
              <a:t>“part of a future master plan for the library”</a:t>
            </a:r>
          </a:p>
          <a:p>
            <a:endParaRPr lang="en-US" sz="2400" dirty="0"/>
          </a:p>
          <a:p>
            <a:r>
              <a:rPr lang="en-US" sz="2400" dirty="0"/>
              <a:t>“a key opportunity”</a:t>
            </a:r>
          </a:p>
        </p:txBody>
      </p:sp>
    </p:spTree>
    <p:extLst>
      <p:ext uri="{BB962C8B-B14F-4D97-AF65-F5344CB8AC3E}">
        <p14:creationId xmlns:p14="http://schemas.microsoft.com/office/powerpoint/2010/main" val="3852725035"/>
      </p:ext>
    </p:extLst>
  </p:cSld>
  <p:clrMapOvr>
    <a:masterClrMapping/>
  </p:clrMapOvr>
</p:sld>
</file>

<file path=ppt/theme/theme1.xml><?xml version="1.0" encoding="utf-8"?>
<a:theme xmlns:a="http://schemas.openxmlformats.org/drawingml/2006/main" name="MSU_Maroon&amp;Grey">
  <a:themeElements>
    <a:clrScheme name="Custom 1">
      <a:dk1>
        <a:sysClr val="windowText" lastClr="000000"/>
      </a:dk1>
      <a:lt1>
        <a:sysClr val="window" lastClr="FFFFFF"/>
      </a:lt1>
      <a:dk2>
        <a:srgbClr val="5E091A"/>
      </a:dk2>
      <a:lt2>
        <a:srgbClr val="E2E4DB"/>
      </a:lt2>
      <a:accent1>
        <a:srgbClr val="5E091A"/>
      </a:accent1>
      <a:accent2>
        <a:srgbClr val="410611"/>
      </a:accent2>
      <a:accent3>
        <a:srgbClr val="545651"/>
      </a:accent3>
      <a:accent4>
        <a:srgbClr val="848780"/>
      </a:accent4>
      <a:accent5>
        <a:srgbClr val="B9BDB3"/>
      </a:accent5>
      <a:accent6>
        <a:srgbClr val="890C25"/>
      </a:accent6>
      <a:hlink>
        <a:srgbClr val="890C25"/>
      </a:hlink>
      <a:folHlink>
        <a:srgbClr val="890C25"/>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19604</TotalTime>
  <Words>869</Words>
  <Application>Microsoft Office PowerPoint</Application>
  <PresentationFormat>Widescreen</PresentationFormat>
  <Paragraphs>232</Paragraphs>
  <Slides>35</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Century Gothic</vt:lpstr>
      <vt:lpstr>Garamond</vt:lpstr>
      <vt:lpstr>Palatino Linotype</vt:lpstr>
      <vt:lpstr>MSU_Maroon&amp;Grey</vt:lpstr>
      <vt:lpstr>The Mississippi State University erle: Exploration, research and learning environment    a transformative PROJECT  to promote student success, facilitate                economic development, and advance msu</vt:lpstr>
      <vt:lpstr>Mississippi State University: A Comprehensive Land-Grant Institution</vt:lpstr>
      <vt:lpstr>Mississippi State University: A Comprehensive Land-Grant Institution</vt:lpstr>
      <vt:lpstr>Mississippi State University: A Comprehensive Land-Grant Institution</vt:lpstr>
      <vt:lpstr>Mississippi State University: A Comprehensive Land-Grant Institution</vt:lpstr>
      <vt:lpstr>Alignment with the MSU Transformational Plan</vt:lpstr>
      <vt:lpstr>PowerPoint Presentation</vt:lpstr>
      <vt:lpstr>PowerPoint Presentation</vt:lpstr>
      <vt:lpstr>PowerPoint Presentation</vt:lpstr>
      <vt:lpstr>New Millennium Learning, Social &amp;  Research Spaces</vt:lpstr>
      <vt:lpstr>Texas State University</vt:lpstr>
      <vt:lpstr>What is an Archival Research Center?</vt:lpstr>
      <vt:lpstr>What is an Archival Research Center?</vt:lpstr>
      <vt:lpstr>Current Space Plans &amp; Dreams: BCoE</vt:lpstr>
      <vt:lpstr>Current Space Plans &amp; Dreams: BCoE</vt:lpstr>
      <vt:lpstr>Current Space Plans &amp; Dreams: BCoE</vt:lpstr>
      <vt:lpstr>Current Space Plans &amp; Dreams: CAAD</vt:lpstr>
      <vt:lpstr>PowerPoint Presentation</vt:lpstr>
      <vt:lpstr>Current Space Plans &amp; Dreams:  Dean’s Suite &amp; CMS</vt:lpstr>
      <vt:lpstr>Current Space Plans &amp; Dreams: Mitchell Memorial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MSU Plan for Transformational Change</dc:title>
  <dc:creator>Shaw, David</dc:creator>
  <cp:lastModifiedBy>Jason Keith</cp:lastModifiedBy>
  <cp:revision>314</cp:revision>
  <cp:lastPrinted>2022-09-23T20:07:44Z</cp:lastPrinted>
  <dcterms:created xsi:type="dcterms:W3CDTF">2020-09-19T01:07:57Z</dcterms:created>
  <dcterms:modified xsi:type="dcterms:W3CDTF">2023-02-16T17:50:39Z</dcterms:modified>
</cp:coreProperties>
</file>